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60" r:id="rId4"/>
    <p:sldId id="266" r:id="rId5"/>
    <p:sldId id="267" r:id="rId6"/>
    <p:sldId id="268" r:id="rId7"/>
    <p:sldId id="261" r:id="rId8"/>
    <p:sldId id="262" r:id="rId9"/>
    <p:sldId id="263" r:id="rId10"/>
    <p:sldId id="264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2" r:id="rId21"/>
    <p:sldId id="278" r:id="rId22"/>
    <p:sldId id="279" r:id="rId23"/>
    <p:sldId id="265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7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94988" y="224790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经济重心南移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</a:t>
            </a:r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樊海霞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51630" y="421660"/>
            <a:ext cx="9239533" cy="4581525"/>
            <a:chOff x="0" y="-528"/>
            <a:chExt cx="5658" cy="4272"/>
          </a:xfrm>
        </p:grpSpPr>
        <p:pic>
          <p:nvPicPr>
            <p:cNvPr id="5" name="Picture 3" descr="0101"/>
            <p:cNvPicPr>
              <a:picLocks noChangeAspect="1" noChangeArrowheads="1"/>
            </p:cNvPicPr>
            <p:nvPr/>
          </p:nvPicPr>
          <p:blipFill>
            <a:blip r:embed="rId2">
              <a:lum bright="-12000" contrast="18000"/>
            </a:blip>
            <a:srcRect/>
            <a:stretch>
              <a:fillRect/>
            </a:stretch>
          </p:blipFill>
          <p:spPr bwMode="auto">
            <a:xfrm>
              <a:off x="0" y="-528"/>
              <a:ext cx="5280" cy="4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WordArt 4"/>
            <p:cNvSpPr>
              <a:spLocks noChangeArrowheads="1" noChangeShapeType="1" noTextEdit="1"/>
            </p:cNvSpPr>
            <p:nvPr/>
          </p:nvSpPr>
          <p:spPr bwMode="auto">
            <a:xfrm rot="5400000">
              <a:off x="4611" y="1581"/>
              <a:ext cx="1764" cy="330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zh-CN" altLang="en-US" sz="3600" b="1" kern="10" dirty="0"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000080"/>
                  </a:solidFill>
                  <a:latin typeface="华文新魏"/>
                  <a:ea typeface="华文新魏"/>
                </a:rPr>
                <a:t>战国经济分布</a:t>
              </a: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3180465" y="1101440"/>
            <a:ext cx="5185613" cy="1944688"/>
          </a:xfrm>
          <a:custGeom>
            <a:avLst/>
            <a:gdLst>
              <a:gd name="T0" fmla="*/ 3253 w 3313"/>
              <a:gd name="T1" fmla="*/ 474 h 1698"/>
              <a:gd name="T2" fmla="*/ 3151 w 3313"/>
              <a:gd name="T3" fmla="*/ 596 h 1698"/>
              <a:gd name="T4" fmla="*/ 3036 w 3313"/>
              <a:gd name="T5" fmla="*/ 678 h 1698"/>
              <a:gd name="T6" fmla="*/ 2954 w 3313"/>
              <a:gd name="T7" fmla="*/ 996 h 1698"/>
              <a:gd name="T8" fmla="*/ 2900 w 3313"/>
              <a:gd name="T9" fmla="*/ 1267 h 1698"/>
              <a:gd name="T10" fmla="*/ 2839 w 3313"/>
              <a:gd name="T11" fmla="*/ 1409 h 1698"/>
              <a:gd name="T12" fmla="*/ 2697 w 3313"/>
              <a:gd name="T13" fmla="*/ 1511 h 1698"/>
              <a:gd name="T14" fmla="*/ 2568 w 3313"/>
              <a:gd name="T15" fmla="*/ 1599 h 1698"/>
              <a:gd name="T16" fmla="*/ 2500 w 3313"/>
              <a:gd name="T17" fmla="*/ 1620 h 1698"/>
              <a:gd name="T18" fmla="*/ 2223 w 3313"/>
              <a:gd name="T19" fmla="*/ 1626 h 1698"/>
              <a:gd name="T20" fmla="*/ 2134 w 3313"/>
              <a:gd name="T21" fmla="*/ 1694 h 1698"/>
              <a:gd name="T22" fmla="*/ 1951 w 3313"/>
              <a:gd name="T23" fmla="*/ 1660 h 1698"/>
              <a:gd name="T24" fmla="*/ 2006 w 3313"/>
              <a:gd name="T25" fmla="*/ 1437 h 1698"/>
              <a:gd name="T26" fmla="*/ 2012 w 3313"/>
              <a:gd name="T27" fmla="*/ 1050 h 1698"/>
              <a:gd name="T28" fmla="*/ 2046 w 3313"/>
              <a:gd name="T29" fmla="*/ 922 h 1698"/>
              <a:gd name="T30" fmla="*/ 2040 w 3313"/>
              <a:gd name="T31" fmla="*/ 705 h 1698"/>
              <a:gd name="T32" fmla="*/ 2101 w 3313"/>
              <a:gd name="T33" fmla="*/ 522 h 1698"/>
              <a:gd name="T34" fmla="*/ 2168 w 3313"/>
              <a:gd name="T35" fmla="*/ 346 h 1698"/>
              <a:gd name="T36" fmla="*/ 1979 w 3313"/>
              <a:gd name="T37" fmla="*/ 122 h 1698"/>
              <a:gd name="T38" fmla="*/ 1626 w 3313"/>
              <a:gd name="T39" fmla="*/ 27 h 1698"/>
              <a:gd name="T40" fmla="*/ 1565 w 3313"/>
              <a:gd name="T41" fmla="*/ 0 h 1698"/>
              <a:gd name="T42" fmla="*/ 1348 w 3313"/>
              <a:gd name="T43" fmla="*/ 122 h 1698"/>
              <a:gd name="T44" fmla="*/ 1294 w 3313"/>
              <a:gd name="T45" fmla="*/ 244 h 1698"/>
              <a:gd name="T46" fmla="*/ 1308 w 3313"/>
              <a:gd name="T47" fmla="*/ 427 h 1698"/>
              <a:gd name="T48" fmla="*/ 1226 w 3313"/>
              <a:gd name="T49" fmla="*/ 752 h 1698"/>
              <a:gd name="T50" fmla="*/ 1172 w 3313"/>
              <a:gd name="T51" fmla="*/ 813 h 1698"/>
              <a:gd name="T52" fmla="*/ 1084 w 3313"/>
              <a:gd name="T53" fmla="*/ 955 h 1698"/>
              <a:gd name="T54" fmla="*/ 867 w 3313"/>
              <a:gd name="T55" fmla="*/ 989 h 1698"/>
              <a:gd name="T56" fmla="*/ 894 w 3313"/>
              <a:gd name="T57" fmla="*/ 1105 h 1698"/>
              <a:gd name="T58" fmla="*/ 779 w 3313"/>
              <a:gd name="T59" fmla="*/ 1260 h 1698"/>
              <a:gd name="T60" fmla="*/ 664 w 3313"/>
              <a:gd name="T61" fmla="*/ 1308 h 1698"/>
              <a:gd name="T62" fmla="*/ 610 w 3313"/>
              <a:gd name="T63" fmla="*/ 1382 h 1698"/>
              <a:gd name="T64" fmla="*/ 501 w 3313"/>
              <a:gd name="T65" fmla="*/ 1409 h 1698"/>
              <a:gd name="T66" fmla="*/ 400 w 3313"/>
              <a:gd name="T67" fmla="*/ 1369 h 1698"/>
              <a:gd name="T68" fmla="*/ 251 w 3313"/>
              <a:gd name="T69" fmla="*/ 1308 h 1698"/>
              <a:gd name="T70" fmla="*/ 27 w 3313"/>
              <a:gd name="T71" fmla="*/ 1396 h 1698"/>
              <a:gd name="T72" fmla="*/ 0 w 3313"/>
              <a:gd name="T73" fmla="*/ 1525 h 16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313"/>
              <a:gd name="T112" fmla="*/ 0 h 1698"/>
              <a:gd name="T113" fmla="*/ 3313 w 3313"/>
              <a:gd name="T114" fmla="*/ 1698 h 169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313" h="1698">
                <a:moveTo>
                  <a:pt x="3293" y="461"/>
                </a:moveTo>
                <a:cubicBezTo>
                  <a:pt x="3232" y="482"/>
                  <a:pt x="3313" y="454"/>
                  <a:pt x="3253" y="474"/>
                </a:cubicBezTo>
                <a:cubicBezTo>
                  <a:pt x="3239" y="478"/>
                  <a:pt x="3212" y="488"/>
                  <a:pt x="3212" y="488"/>
                </a:cubicBezTo>
                <a:cubicBezTo>
                  <a:pt x="3200" y="522"/>
                  <a:pt x="3196" y="585"/>
                  <a:pt x="3151" y="596"/>
                </a:cubicBezTo>
                <a:cubicBezTo>
                  <a:pt x="3131" y="601"/>
                  <a:pt x="3110" y="601"/>
                  <a:pt x="3090" y="603"/>
                </a:cubicBezTo>
                <a:cubicBezTo>
                  <a:pt x="3079" y="635"/>
                  <a:pt x="3064" y="659"/>
                  <a:pt x="3036" y="678"/>
                </a:cubicBezTo>
                <a:cubicBezTo>
                  <a:pt x="3023" y="728"/>
                  <a:pt x="3027" y="787"/>
                  <a:pt x="3002" y="827"/>
                </a:cubicBezTo>
                <a:cubicBezTo>
                  <a:pt x="2996" y="898"/>
                  <a:pt x="2993" y="940"/>
                  <a:pt x="2954" y="996"/>
                </a:cubicBezTo>
                <a:cubicBezTo>
                  <a:pt x="2950" y="1071"/>
                  <a:pt x="2962" y="1095"/>
                  <a:pt x="2927" y="1145"/>
                </a:cubicBezTo>
                <a:cubicBezTo>
                  <a:pt x="2915" y="1186"/>
                  <a:pt x="2909" y="1225"/>
                  <a:pt x="2900" y="1267"/>
                </a:cubicBezTo>
                <a:cubicBezTo>
                  <a:pt x="2894" y="1295"/>
                  <a:pt x="2874" y="1319"/>
                  <a:pt x="2866" y="1348"/>
                </a:cubicBezTo>
                <a:cubicBezTo>
                  <a:pt x="2863" y="1359"/>
                  <a:pt x="2846" y="1402"/>
                  <a:pt x="2839" y="1409"/>
                </a:cubicBezTo>
                <a:cubicBezTo>
                  <a:pt x="2813" y="1435"/>
                  <a:pt x="2806" y="1435"/>
                  <a:pt x="2778" y="1443"/>
                </a:cubicBezTo>
                <a:cubicBezTo>
                  <a:pt x="2754" y="1468"/>
                  <a:pt x="2726" y="1492"/>
                  <a:pt x="2697" y="1511"/>
                </a:cubicBezTo>
                <a:cubicBezTo>
                  <a:pt x="2692" y="1525"/>
                  <a:pt x="2688" y="1538"/>
                  <a:pt x="2683" y="1552"/>
                </a:cubicBezTo>
                <a:cubicBezTo>
                  <a:pt x="2672" y="1583"/>
                  <a:pt x="2593" y="1591"/>
                  <a:pt x="2568" y="1599"/>
                </a:cubicBezTo>
                <a:cubicBezTo>
                  <a:pt x="2559" y="1602"/>
                  <a:pt x="2550" y="1603"/>
                  <a:pt x="2541" y="1606"/>
                </a:cubicBezTo>
                <a:cubicBezTo>
                  <a:pt x="2527" y="1610"/>
                  <a:pt x="2514" y="1616"/>
                  <a:pt x="2500" y="1620"/>
                </a:cubicBezTo>
                <a:cubicBezTo>
                  <a:pt x="2493" y="1622"/>
                  <a:pt x="2480" y="1626"/>
                  <a:pt x="2480" y="1626"/>
                </a:cubicBezTo>
                <a:cubicBezTo>
                  <a:pt x="2380" y="1620"/>
                  <a:pt x="2320" y="1616"/>
                  <a:pt x="2223" y="1626"/>
                </a:cubicBezTo>
                <a:cubicBezTo>
                  <a:pt x="2178" y="1641"/>
                  <a:pt x="2221" y="1621"/>
                  <a:pt x="2195" y="1653"/>
                </a:cubicBezTo>
                <a:cubicBezTo>
                  <a:pt x="2181" y="1670"/>
                  <a:pt x="2155" y="1687"/>
                  <a:pt x="2134" y="1694"/>
                </a:cubicBezTo>
                <a:cubicBezTo>
                  <a:pt x="2075" y="1692"/>
                  <a:pt x="2016" y="1698"/>
                  <a:pt x="1958" y="1687"/>
                </a:cubicBezTo>
                <a:cubicBezTo>
                  <a:pt x="1949" y="1685"/>
                  <a:pt x="1950" y="1669"/>
                  <a:pt x="1951" y="1660"/>
                </a:cubicBezTo>
                <a:cubicBezTo>
                  <a:pt x="1953" y="1641"/>
                  <a:pt x="1970" y="1610"/>
                  <a:pt x="1979" y="1592"/>
                </a:cubicBezTo>
                <a:cubicBezTo>
                  <a:pt x="1965" y="1539"/>
                  <a:pt x="1995" y="1489"/>
                  <a:pt x="2006" y="1437"/>
                </a:cubicBezTo>
                <a:cubicBezTo>
                  <a:pt x="2000" y="1356"/>
                  <a:pt x="2009" y="1279"/>
                  <a:pt x="1992" y="1199"/>
                </a:cubicBezTo>
                <a:cubicBezTo>
                  <a:pt x="1996" y="1147"/>
                  <a:pt x="1998" y="1100"/>
                  <a:pt x="2012" y="1050"/>
                </a:cubicBezTo>
                <a:cubicBezTo>
                  <a:pt x="2014" y="1021"/>
                  <a:pt x="2011" y="990"/>
                  <a:pt x="2019" y="962"/>
                </a:cubicBezTo>
                <a:cubicBezTo>
                  <a:pt x="2023" y="946"/>
                  <a:pt x="2046" y="922"/>
                  <a:pt x="2046" y="922"/>
                </a:cubicBezTo>
                <a:cubicBezTo>
                  <a:pt x="2057" y="867"/>
                  <a:pt x="2051" y="812"/>
                  <a:pt x="2019" y="766"/>
                </a:cubicBezTo>
                <a:cubicBezTo>
                  <a:pt x="2009" y="735"/>
                  <a:pt x="2012" y="722"/>
                  <a:pt x="2040" y="705"/>
                </a:cubicBezTo>
                <a:cubicBezTo>
                  <a:pt x="2064" y="666"/>
                  <a:pt x="2083" y="640"/>
                  <a:pt x="2094" y="596"/>
                </a:cubicBezTo>
                <a:cubicBezTo>
                  <a:pt x="2096" y="571"/>
                  <a:pt x="2101" y="547"/>
                  <a:pt x="2101" y="522"/>
                </a:cubicBezTo>
                <a:cubicBezTo>
                  <a:pt x="2101" y="460"/>
                  <a:pt x="2073" y="410"/>
                  <a:pt x="2141" y="386"/>
                </a:cubicBezTo>
                <a:cubicBezTo>
                  <a:pt x="2150" y="373"/>
                  <a:pt x="2169" y="362"/>
                  <a:pt x="2168" y="346"/>
                </a:cubicBezTo>
                <a:cubicBezTo>
                  <a:pt x="2162" y="257"/>
                  <a:pt x="2155" y="193"/>
                  <a:pt x="2080" y="142"/>
                </a:cubicBezTo>
                <a:cubicBezTo>
                  <a:pt x="2052" y="123"/>
                  <a:pt x="2013" y="127"/>
                  <a:pt x="1979" y="122"/>
                </a:cubicBezTo>
                <a:cubicBezTo>
                  <a:pt x="1916" y="80"/>
                  <a:pt x="1854" y="92"/>
                  <a:pt x="1775" y="88"/>
                </a:cubicBezTo>
                <a:cubicBezTo>
                  <a:pt x="1723" y="70"/>
                  <a:pt x="1679" y="41"/>
                  <a:pt x="1626" y="27"/>
                </a:cubicBezTo>
                <a:cubicBezTo>
                  <a:pt x="1619" y="23"/>
                  <a:pt x="1613" y="17"/>
                  <a:pt x="1606" y="14"/>
                </a:cubicBezTo>
                <a:cubicBezTo>
                  <a:pt x="1593" y="8"/>
                  <a:pt x="1565" y="0"/>
                  <a:pt x="1565" y="0"/>
                </a:cubicBezTo>
                <a:cubicBezTo>
                  <a:pt x="1512" y="19"/>
                  <a:pt x="1480" y="16"/>
                  <a:pt x="1416" y="20"/>
                </a:cubicBezTo>
                <a:cubicBezTo>
                  <a:pt x="1393" y="56"/>
                  <a:pt x="1380" y="92"/>
                  <a:pt x="1348" y="122"/>
                </a:cubicBezTo>
                <a:cubicBezTo>
                  <a:pt x="1339" y="152"/>
                  <a:pt x="1320" y="175"/>
                  <a:pt x="1308" y="203"/>
                </a:cubicBezTo>
                <a:cubicBezTo>
                  <a:pt x="1302" y="216"/>
                  <a:pt x="1299" y="230"/>
                  <a:pt x="1294" y="244"/>
                </a:cubicBezTo>
                <a:cubicBezTo>
                  <a:pt x="1292" y="251"/>
                  <a:pt x="1287" y="264"/>
                  <a:pt x="1287" y="264"/>
                </a:cubicBezTo>
                <a:cubicBezTo>
                  <a:pt x="1281" y="378"/>
                  <a:pt x="1264" y="364"/>
                  <a:pt x="1308" y="427"/>
                </a:cubicBezTo>
                <a:cubicBezTo>
                  <a:pt x="1303" y="522"/>
                  <a:pt x="1314" y="563"/>
                  <a:pt x="1267" y="630"/>
                </a:cubicBezTo>
                <a:cubicBezTo>
                  <a:pt x="1253" y="671"/>
                  <a:pt x="1239" y="711"/>
                  <a:pt x="1226" y="752"/>
                </a:cubicBezTo>
                <a:cubicBezTo>
                  <a:pt x="1222" y="766"/>
                  <a:pt x="1227" y="788"/>
                  <a:pt x="1213" y="793"/>
                </a:cubicBezTo>
                <a:cubicBezTo>
                  <a:pt x="1185" y="803"/>
                  <a:pt x="1199" y="796"/>
                  <a:pt x="1172" y="813"/>
                </a:cubicBezTo>
                <a:cubicBezTo>
                  <a:pt x="1163" y="838"/>
                  <a:pt x="1153" y="859"/>
                  <a:pt x="1138" y="881"/>
                </a:cubicBezTo>
                <a:cubicBezTo>
                  <a:pt x="1124" y="924"/>
                  <a:pt x="1122" y="930"/>
                  <a:pt x="1084" y="955"/>
                </a:cubicBezTo>
                <a:cubicBezTo>
                  <a:pt x="1020" y="944"/>
                  <a:pt x="1005" y="943"/>
                  <a:pt x="928" y="949"/>
                </a:cubicBezTo>
                <a:cubicBezTo>
                  <a:pt x="889" y="958"/>
                  <a:pt x="899" y="969"/>
                  <a:pt x="867" y="989"/>
                </a:cubicBezTo>
                <a:cubicBezTo>
                  <a:pt x="847" y="1021"/>
                  <a:pt x="837" y="1049"/>
                  <a:pt x="881" y="1064"/>
                </a:cubicBezTo>
                <a:cubicBezTo>
                  <a:pt x="883" y="1069"/>
                  <a:pt x="894" y="1100"/>
                  <a:pt x="894" y="1105"/>
                </a:cubicBezTo>
                <a:cubicBezTo>
                  <a:pt x="894" y="1143"/>
                  <a:pt x="896" y="1182"/>
                  <a:pt x="888" y="1220"/>
                </a:cubicBezTo>
                <a:cubicBezTo>
                  <a:pt x="881" y="1255"/>
                  <a:pt x="803" y="1257"/>
                  <a:pt x="779" y="1260"/>
                </a:cubicBezTo>
                <a:cubicBezTo>
                  <a:pt x="744" y="1272"/>
                  <a:pt x="767" y="1282"/>
                  <a:pt x="732" y="1294"/>
                </a:cubicBezTo>
                <a:cubicBezTo>
                  <a:pt x="695" y="1331"/>
                  <a:pt x="729" y="1308"/>
                  <a:pt x="664" y="1308"/>
                </a:cubicBezTo>
                <a:cubicBezTo>
                  <a:pt x="643" y="1308"/>
                  <a:pt x="623" y="1315"/>
                  <a:pt x="603" y="1321"/>
                </a:cubicBezTo>
                <a:cubicBezTo>
                  <a:pt x="584" y="1350"/>
                  <a:pt x="591" y="1355"/>
                  <a:pt x="610" y="1382"/>
                </a:cubicBezTo>
                <a:cubicBezTo>
                  <a:pt x="598" y="1418"/>
                  <a:pt x="586" y="1422"/>
                  <a:pt x="549" y="1430"/>
                </a:cubicBezTo>
                <a:cubicBezTo>
                  <a:pt x="489" y="1414"/>
                  <a:pt x="552" y="1434"/>
                  <a:pt x="501" y="1409"/>
                </a:cubicBezTo>
                <a:cubicBezTo>
                  <a:pt x="476" y="1397"/>
                  <a:pt x="443" y="1397"/>
                  <a:pt x="420" y="1382"/>
                </a:cubicBezTo>
                <a:cubicBezTo>
                  <a:pt x="413" y="1378"/>
                  <a:pt x="408" y="1371"/>
                  <a:pt x="400" y="1369"/>
                </a:cubicBezTo>
                <a:cubicBezTo>
                  <a:pt x="371" y="1360"/>
                  <a:pt x="341" y="1358"/>
                  <a:pt x="312" y="1348"/>
                </a:cubicBezTo>
                <a:cubicBezTo>
                  <a:pt x="292" y="1329"/>
                  <a:pt x="277" y="1317"/>
                  <a:pt x="251" y="1308"/>
                </a:cubicBezTo>
                <a:cubicBezTo>
                  <a:pt x="178" y="1313"/>
                  <a:pt x="145" y="1317"/>
                  <a:pt x="81" y="1328"/>
                </a:cubicBezTo>
                <a:cubicBezTo>
                  <a:pt x="50" y="1339"/>
                  <a:pt x="38" y="1366"/>
                  <a:pt x="27" y="1396"/>
                </a:cubicBezTo>
                <a:cubicBezTo>
                  <a:pt x="25" y="1421"/>
                  <a:pt x="25" y="1446"/>
                  <a:pt x="20" y="1470"/>
                </a:cubicBezTo>
                <a:cubicBezTo>
                  <a:pt x="16" y="1491"/>
                  <a:pt x="0" y="1501"/>
                  <a:pt x="0" y="1525"/>
                </a:cubicBezTo>
              </a:path>
            </a:pathLst>
          </a:custGeom>
          <a:noFill/>
          <a:ln w="8572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3998794" y="3500437"/>
            <a:ext cx="5595582" cy="1441450"/>
            <a:chOff x="1272" y="2284"/>
            <a:chExt cx="3397" cy="1382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314" y="2365"/>
              <a:ext cx="3355" cy="1145"/>
            </a:xfrm>
            <a:custGeom>
              <a:avLst/>
              <a:gdLst>
                <a:gd name="T0" fmla="*/ 3355 w 3355"/>
                <a:gd name="T1" fmla="*/ 0 h 1145"/>
                <a:gd name="T2" fmla="*/ 3186 w 3355"/>
                <a:gd name="T3" fmla="*/ 34 h 1145"/>
                <a:gd name="T4" fmla="*/ 3131 w 3355"/>
                <a:gd name="T5" fmla="*/ 54 h 1145"/>
                <a:gd name="T6" fmla="*/ 3104 w 3355"/>
                <a:gd name="T7" fmla="*/ 95 h 1145"/>
                <a:gd name="T8" fmla="*/ 3070 w 3355"/>
                <a:gd name="T9" fmla="*/ 163 h 1145"/>
                <a:gd name="T10" fmla="*/ 3057 w 3355"/>
                <a:gd name="T11" fmla="*/ 210 h 1145"/>
                <a:gd name="T12" fmla="*/ 3009 w 3355"/>
                <a:gd name="T13" fmla="*/ 325 h 1145"/>
                <a:gd name="T14" fmla="*/ 2955 w 3355"/>
                <a:gd name="T15" fmla="*/ 346 h 1145"/>
                <a:gd name="T16" fmla="*/ 2935 w 3355"/>
                <a:gd name="T17" fmla="*/ 440 h 1145"/>
                <a:gd name="T18" fmla="*/ 2928 w 3355"/>
                <a:gd name="T19" fmla="*/ 488 h 1145"/>
                <a:gd name="T20" fmla="*/ 2854 w 3355"/>
                <a:gd name="T21" fmla="*/ 501 h 1145"/>
                <a:gd name="T22" fmla="*/ 2793 w 3355"/>
                <a:gd name="T23" fmla="*/ 562 h 1145"/>
                <a:gd name="T24" fmla="*/ 2786 w 3355"/>
                <a:gd name="T25" fmla="*/ 651 h 1145"/>
                <a:gd name="T26" fmla="*/ 2677 w 3355"/>
                <a:gd name="T27" fmla="*/ 705 h 1145"/>
                <a:gd name="T28" fmla="*/ 2610 w 3355"/>
                <a:gd name="T29" fmla="*/ 773 h 1145"/>
                <a:gd name="T30" fmla="*/ 2488 w 3355"/>
                <a:gd name="T31" fmla="*/ 752 h 1145"/>
                <a:gd name="T32" fmla="*/ 2427 w 3355"/>
                <a:gd name="T33" fmla="*/ 725 h 1145"/>
                <a:gd name="T34" fmla="*/ 2345 w 3355"/>
                <a:gd name="T35" fmla="*/ 603 h 1145"/>
                <a:gd name="T36" fmla="*/ 2250 w 3355"/>
                <a:gd name="T37" fmla="*/ 562 h 1145"/>
                <a:gd name="T38" fmla="*/ 2156 w 3355"/>
                <a:gd name="T39" fmla="*/ 651 h 1145"/>
                <a:gd name="T40" fmla="*/ 2162 w 3355"/>
                <a:gd name="T41" fmla="*/ 671 h 1145"/>
                <a:gd name="T42" fmla="*/ 2189 w 3355"/>
                <a:gd name="T43" fmla="*/ 678 h 1145"/>
                <a:gd name="T44" fmla="*/ 2183 w 3355"/>
                <a:gd name="T45" fmla="*/ 718 h 1145"/>
                <a:gd name="T46" fmla="*/ 2122 w 3355"/>
                <a:gd name="T47" fmla="*/ 786 h 1145"/>
                <a:gd name="T48" fmla="*/ 2101 w 3355"/>
                <a:gd name="T49" fmla="*/ 806 h 1145"/>
                <a:gd name="T50" fmla="*/ 2088 w 3355"/>
                <a:gd name="T51" fmla="*/ 827 h 1145"/>
                <a:gd name="T52" fmla="*/ 2047 w 3355"/>
                <a:gd name="T53" fmla="*/ 854 h 1145"/>
                <a:gd name="T54" fmla="*/ 2000 w 3355"/>
                <a:gd name="T55" fmla="*/ 908 h 1145"/>
                <a:gd name="T56" fmla="*/ 1979 w 3355"/>
                <a:gd name="T57" fmla="*/ 881 h 1145"/>
                <a:gd name="T58" fmla="*/ 1864 w 3355"/>
                <a:gd name="T59" fmla="*/ 827 h 1145"/>
                <a:gd name="T60" fmla="*/ 1810 w 3355"/>
                <a:gd name="T61" fmla="*/ 759 h 1145"/>
                <a:gd name="T62" fmla="*/ 1776 w 3355"/>
                <a:gd name="T63" fmla="*/ 698 h 1145"/>
                <a:gd name="T64" fmla="*/ 1695 w 3355"/>
                <a:gd name="T65" fmla="*/ 705 h 1145"/>
                <a:gd name="T66" fmla="*/ 1627 w 3355"/>
                <a:gd name="T67" fmla="*/ 664 h 1145"/>
                <a:gd name="T68" fmla="*/ 1586 w 3355"/>
                <a:gd name="T69" fmla="*/ 623 h 1145"/>
                <a:gd name="T70" fmla="*/ 1525 w 3355"/>
                <a:gd name="T71" fmla="*/ 590 h 1145"/>
                <a:gd name="T72" fmla="*/ 1281 w 3355"/>
                <a:gd name="T73" fmla="*/ 522 h 1145"/>
                <a:gd name="T74" fmla="*/ 1187 w 3355"/>
                <a:gd name="T75" fmla="*/ 529 h 1145"/>
                <a:gd name="T76" fmla="*/ 1092 w 3355"/>
                <a:gd name="T77" fmla="*/ 522 h 1145"/>
                <a:gd name="T78" fmla="*/ 1031 w 3355"/>
                <a:gd name="T79" fmla="*/ 542 h 1145"/>
                <a:gd name="T80" fmla="*/ 970 w 3355"/>
                <a:gd name="T81" fmla="*/ 617 h 1145"/>
                <a:gd name="T82" fmla="*/ 922 w 3355"/>
                <a:gd name="T83" fmla="*/ 698 h 1145"/>
                <a:gd name="T84" fmla="*/ 861 w 3355"/>
                <a:gd name="T85" fmla="*/ 793 h 1145"/>
                <a:gd name="T86" fmla="*/ 787 w 3355"/>
                <a:gd name="T87" fmla="*/ 833 h 1145"/>
                <a:gd name="T88" fmla="*/ 699 w 3355"/>
                <a:gd name="T89" fmla="*/ 881 h 1145"/>
                <a:gd name="T90" fmla="*/ 624 w 3355"/>
                <a:gd name="T91" fmla="*/ 942 h 1145"/>
                <a:gd name="T92" fmla="*/ 583 w 3355"/>
                <a:gd name="T93" fmla="*/ 969 h 1145"/>
                <a:gd name="T94" fmla="*/ 563 w 3355"/>
                <a:gd name="T95" fmla="*/ 1010 h 1145"/>
                <a:gd name="T96" fmla="*/ 461 w 3355"/>
                <a:gd name="T97" fmla="*/ 1037 h 1145"/>
                <a:gd name="T98" fmla="*/ 461 w 3355"/>
                <a:gd name="T99" fmla="*/ 1145 h 1145"/>
                <a:gd name="T100" fmla="*/ 394 w 3355"/>
                <a:gd name="T101" fmla="*/ 1111 h 1145"/>
                <a:gd name="T102" fmla="*/ 353 w 3355"/>
                <a:gd name="T103" fmla="*/ 1118 h 1145"/>
                <a:gd name="T104" fmla="*/ 312 w 3355"/>
                <a:gd name="T105" fmla="*/ 1125 h 1145"/>
                <a:gd name="T106" fmla="*/ 231 w 3355"/>
                <a:gd name="T107" fmla="*/ 1118 h 1145"/>
                <a:gd name="T108" fmla="*/ 184 w 3355"/>
                <a:gd name="T109" fmla="*/ 1084 h 1145"/>
                <a:gd name="T110" fmla="*/ 143 w 3355"/>
                <a:gd name="T111" fmla="*/ 1064 h 1145"/>
                <a:gd name="T112" fmla="*/ 48 w 3355"/>
                <a:gd name="T113" fmla="*/ 983 h 1145"/>
                <a:gd name="T114" fmla="*/ 21 w 3355"/>
                <a:gd name="T115" fmla="*/ 915 h 1145"/>
                <a:gd name="T116" fmla="*/ 7 w 3355"/>
                <a:gd name="T117" fmla="*/ 630 h 1145"/>
                <a:gd name="T118" fmla="*/ 1 w 3355"/>
                <a:gd name="T119" fmla="*/ 603 h 11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55"/>
                <a:gd name="T181" fmla="*/ 0 h 1145"/>
                <a:gd name="T182" fmla="*/ 3355 w 3355"/>
                <a:gd name="T183" fmla="*/ 1145 h 11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55" h="1145">
                  <a:moveTo>
                    <a:pt x="3355" y="0"/>
                  </a:moveTo>
                  <a:cubicBezTo>
                    <a:pt x="3268" y="23"/>
                    <a:pt x="3312" y="25"/>
                    <a:pt x="3186" y="34"/>
                  </a:cubicBezTo>
                  <a:cubicBezTo>
                    <a:pt x="3168" y="42"/>
                    <a:pt x="3147" y="43"/>
                    <a:pt x="3131" y="54"/>
                  </a:cubicBezTo>
                  <a:cubicBezTo>
                    <a:pt x="3118" y="63"/>
                    <a:pt x="3113" y="82"/>
                    <a:pt x="3104" y="95"/>
                  </a:cubicBezTo>
                  <a:cubicBezTo>
                    <a:pt x="3097" y="130"/>
                    <a:pt x="3100" y="143"/>
                    <a:pt x="3070" y="163"/>
                  </a:cubicBezTo>
                  <a:cubicBezTo>
                    <a:pt x="3066" y="179"/>
                    <a:pt x="3059" y="194"/>
                    <a:pt x="3057" y="210"/>
                  </a:cubicBezTo>
                  <a:cubicBezTo>
                    <a:pt x="3046" y="297"/>
                    <a:pt x="3073" y="304"/>
                    <a:pt x="3009" y="325"/>
                  </a:cubicBezTo>
                  <a:cubicBezTo>
                    <a:pt x="2990" y="356"/>
                    <a:pt x="2989" y="367"/>
                    <a:pt x="2955" y="346"/>
                  </a:cubicBezTo>
                  <a:cubicBezTo>
                    <a:pt x="2944" y="377"/>
                    <a:pt x="2946" y="409"/>
                    <a:pt x="2935" y="440"/>
                  </a:cubicBezTo>
                  <a:cubicBezTo>
                    <a:pt x="2933" y="456"/>
                    <a:pt x="2939" y="476"/>
                    <a:pt x="2928" y="488"/>
                  </a:cubicBezTo>
                  <a:cubicBezTo>
                    <a:pt x="2910" y="506"/>
                    <a:pt x="2878" y="496"/>
                    <a:pt x="2854" y="501"/>
                  </a:cubicBezTo>
                  <a:cubicBezTo>
                    <a:pt x="2837" y="550"/>
                    <a:pt x="2845" y="550"/>
                    <a:pt x="2793" y="562"/>
                  </a:cubicBezTo>
                  <a:cubicBezTo>
                    <a:pt x="2791" y="592"/>
                    <a:pt x="2790" y="621"/>
                    <a:pt x="2786" y="651"/>
                  </a:cubicBezTo>
                  <a:cubicBezTo>
                    <a:pt x="2779" y="703"/>
                    <a:pt x="2713" y="701"/>
                    <a:pt x="2677" y="705"/>
                  </a:cubicBezTo>
                  <a:cubicBezTo>
                    <a:pt x="2660" y="731"/>
                    <a:pt x="2639" y="763"/>
                    <a:pt x="2610" y="773"/>
                  </a:cubicBezTo>
                  <a:cubicBezTo>
                    <a:pt x="2543" y="750"/>
                    <a:pt x="2583" y="760"/>
                    <a:pt x="2488" y="752"/>
                  </a:cubicBezTo>
                  <a:cubicBezTo>
                    <a:pt x="2439" y="737"/>
                    <a:pt x="2459" y="747"/>
                    <a:pt x="2427" y="725"/>
                  </a:cubicBezTo>
                  <a:cubicBezTo>
                    <a:pt x="2411" y="665"/>
                    <a:pt x="2411" y="625"/>
                    <a:pt x="2345" y="603"/>
                  </a:cubicBezTo>
                  <a:cubicBezTo>
                    <a:pt x="2316" y="574"/>
                    <a:pt x="2288" y="575"/>
                    <a:pt x="2250" y="562"/>
                  </a:cubicBezTo>
                  <a:cubicBezTo>
                    <a:pt x="2241" y="650"/>
                    <a:pt x="2249" y="642"/>
                    <a:pt x="2156" y="651"/>
                  </a:cubicBezTo>
                  <a:cubicBezTo>
                    <a:pt x="2158" y="658"/>
                    <a:pt x="2157" y="667"/>
                    <a:pt x="2162" y="671"/>
                  </a:cubicBezTo>
                  <a:cubicBezTo>
                    <a:pt x="2169" y="677"/>
                    <a:pt x="2185" y="670"/>
                    <a:pt x="2189" y="678"/>
                  </a:cubicBezTo>
                  <a:cubicBezTo>
                    <a:pt x="2195" y="690"/>
                    <a:pt x="2185" y="705"/>
                    <a:pt x="2183" y="718"/>
                  </a:cubicBezTo>
                  <a:cubicBezTo>
                    <a:pt x="2175" y="766"/>
                    <a:pt x="2164" y="771"/>
                    <a:pt x="2122" y="786"/>
                  </a:cubicBezTo>
                  <a:cubicBezTo>
                    <a:pt x="2115" y="793"/>
                    <a:pt x="2107" y="799"/>
                    <a:pt x="2101" y="806"/>
                  </a:cubicBezTo>
                  <a:cubicBezTo>
                    <a:pt x="2096" y="812"/>
                    <a:pt x="2094" y="821"/>
                    <a:pt x="2088" y="827"/>
                  </a:cubicBezTo>
                  <a:cubicBezTo>
                    <a:pt x="2076" y="839"/>
                    <a:pt x="2060" y="845"/>
                    <a:pt x="2047" y="854"/>
                  </a:cubicBezTo>
                  <a:cubicBezTo>
                    <a:pt x="2038" y="881"/>
                    <a:pt x="2023" y="892"/>
                    <a:pt x="2000" y="908"/>
                  </a:cubicBezTo>
                  <a:cubicBezTo>
                    <a:pt x="1951" y="891"/>
                    <a:pt x="1947" y="902"/>
                    <a:pt x="1979" y="881"/>
                  </a:cubicBezTo>
                  <a:cubicBezTo>
                    <a:pt x="1964" y="816"/>
                    <a:pt x="1935" y="832"/>
                    <a:pt x="1864" y="827"/>
                  </a:cubicBezTo>
                  <a:cubicBezTo>
                    <a:pt x="1846" y="798"/>
                    <a:pt x="1844" y="771"/>
                    <a:pt x="1810" y="759"/>
                  </a:cubicBezTo>
                  <a:cubicBezTo>
                    <a:pt x="1803" y="727"/>
                    <a:pt x="1807" y="709"/>
                    <a:pt x="1776" y="698"/>
                  </a:cubicBezTo>
                  <a:cubicBezTo>
                    <a:pt x="1745" y="703"/>
                    <a:pt x="1723" y="715"/>
                    <a:pt x="1695" y="705"/>
                  </a:cubicBezTo>
                  <a:cubicBezTo>
                    <a:pt x="1645" y="722"/>
                    <a:pt x="1654" y="694"/>
                    <a:pt x="1627" y="664"/>
                  </a:cubicBezTo>
                  <a:cubicBezTo>
                    <a:pt x="1614" y="650"/>
                    <a:pt x="1600" y="637"/>
                    <a:pt x="1586" y="623"/>
                  </a:cubicBezTo>
                  <a:cubicBezTo>
                    <a:pt x="1570" y="607"/>
                    <a:pt x="1544" y="601"/>
                    <a:pt x="1525" y="590"/>
                  </a:cubicBezTo>
                  <a:cubicBezTo>
                    <a:pt x="1500" y="502"/>
                    <a:pt x="1341" y="525"/>
                    <a:pt x="1281" y="522"/>
                  </a:cubicBezTo>
                  <a:cubicBezTo>
                    <a:pt x="1250" y="524"/>
                    <a:pt x="1218" y="529"/>
                    <a:pt x="1187" y="529"/>
                  </a:cubicBezTo>
                  <a:cubicBezTo>
                    <a:pt x="1155" y="529"/>
                    <a:pt x="1124" y="521"/>
                    <a:pt x="1092" y="522"/>
                  </a:cubicBezTo>
                  <a:cubicBezTo>
                    <a:pt x="1071" y="523"/>
                    <a:pt x="1052" y="537"/>
                    <a:pt x="1031" y="542"/>
                  </a:cubicBezTo>
                  <a:cubicBezTo>
                    <a:pt x="1019" y="576"/>
                    <a:pt x="999" y="596"/>
                    <a:pt x="970" y="617"/>
                  </a:cubicBezTo>
                  <a:cubicBezTo>
                    <a:pt x="960" y="647"/>
                    <a:pt x="940" y="672"/>
                    <a:pt x="922" y="698"/>
                  </a:cubicBezTo>
                  <a:cubicBezTo>
                    <a:pt x="914" y="735"/>
                    <a:pt x="893" y="772"/>
                    <a:pt x="861" y="793"/>
                  </a:cubicBezTo>
                  <a:cubicBezTo>
                    <a:pt x="843" y="821"/>
                    <a:pt x="817" y="824"/>
                    <a:pt x="787" y="833"/>
                  </a:cubicBezTo>
                  <a:cubicBezTo>
                    <a:pt x="753" y="883"/>
                    <a:pt x="785" y="872"/>
                    <a:pt x="699" y="881"/>
                  </a:cubicBezTo>
                  <a:cubicBezTo>
                    <a:pt x="675" y="915"/>
                    <a:pt x="666" y="931"/>
                    <a:pt x="624" y="942"/>
                  </a:cubicBezTo>
                  <a:cubicBezTo>
                    <a:pt x="610" y="951"/>
                    <a:pt x="588" y="953"/>
                    <a:pt x="583" y="969"/>
                  </a:cubicBezTo>
                  <a:cubicBezTo>
                    <a:pt x="579" y="983"/>
                    <a:pt x="576" y="1000"/>
                    <a:pt x="563" y="1010"/>
                  </a:cubicBezTo>
                  <a:cubicBezTo>
                    <a:pt x="544" y="1025"/>
                    <a:pt x="486" y="1033"/>
                    <a:pt x="461" y="1037"/>
                  </a:cubicBezTo>
                  <a:cubicBezTo>
                    <a:pt x="483" y="1099"/>
                    <a:pt x="478" y="1063"/>
                    <a:pt x="461" y="1145"/>
                  </a:cubicBezTo>
                  <a:cubicBezTo>
                    <a:pt x="432" y="1137"/>
                    <a:pt x="422" y="1121"/>
                    <a:pt x="394" y="1111"/>
                  </a:cubicBezTo>
                  <a:cubicBezTo>
                    <a:pt x="350" y="1141"/>
                    <a:pt x="396" y="1118"/>
                    <a:pt x="353" y="1118"/>
                  </a:cubicBezTo>
                  <a:cubicBezTo>
                    <a:pt x="339" y="1118"/>
                    <a:pt x="326" y="1123"/>
                    <a:pt x="312" y="1125"/>
                  </a:cubicBezTo>
                  <a:cubicBezTo>
                    <a:pt x="283" y="1135"/>
                    <a:pt x="259" y="1128"/>
                    <a:pt x="231" y="1118"/>
                  </a:cubicBezTo>
                  <a:cubicBezTo>
                    <a:pt x="168" y="1134"/>
                    <a:pt x="208" y="1108"/>
                    <a:pt x="184" y="1084"/>
                  </a:cubicBezTo>
                  <a:cubicBezTo>
                    <a:pt x="173" y="1073"/>
                    <a:pt x="156" y="1072"/>
                    <a:pt x="143" y="1064"/>
                  </a:cubicBezTo>
                  <a:cubicBezTo>
                    <a:pt x="118" y="1028"/>
                    <a:pt x="75" y="1017"/>
                    <a:pt x="48" y="983"/>
                  </a:cubicBezTo>
                  <a:cubicBezTo>
                    <a:pt x="32" y="963"/>
                    <a:pt x="27" y="939"/>
                    <a:pt x="21" y="915"/>
                  </a:cubicBezTo>
                  <a:cubicBezTo>
                    <a:pt x="32" y="821"/>
                    <a:pt x="63" y="714"/>
                    <a:pt x="7" y="630"/>
                  </a:cubicBezTo>
                  <a:cubicBezTo>
                    <a:pt x="0" y="608"/>
                    <a:pt x="1" y="617"/>
                    <a:pt x="1" y="603"/>
                  </a:cubicBezTo>
                </a:path>
              </a:pathLst>
            </a:custGeom>
            <a:noFill/>
            <a:ln w="666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285" y="2353"/>
              <a:ext cx="101" cy="623"/>
            </a:xfrm>
            <a:custGeom>
              <a:avLst/>
              <a:gdLst>
                <a:gd name="T0" fmla="*/ 23 w 101"/>
                <a:gd name="T1" fmla="*/ 623 h 623"/>
                <a:gd name="T2" fmla="*/ 9 w 101"/>
                <a:gd name="T3" fmla="*/ 562 h 623"/>
                <a:gd name="T4" fmla="*/ 16 w 101"/>
                <a:gd name="T5" fmla="*/ 454 h 623"/>
                <a:gd name="T6" fmla="*/ 57 w 101"/>
                <a:gd name="T7" fmla="*/ 440 h 623"/>
                <a:gd name="T8" fmla="*/ 77 w 101"/>
                <a:gd name="T9" fmla="*/ 434 h 623"/>
                <a:gd name="T10" fmla="*/ 57 w 101"/>
                <a:gd name="T11" fmla="*/ 332 h 623"/>
                <a:gd name="T12" fmla="*/ 70 w 101"/>
                <a:gd name="T13" fmla="*/ 271 h 623"/>
                <a:gd name="T14" fmla="*/ 36 w 101"/>
                <a:gd name="T15" fmla="*/ 27 h 623"/>
                <a:gd name="T16" fmla="*/ 30 w 101"/>
                <a:gd name="T17" fmla="*/ 0 h 6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1"/>
                <a:gd name="T28" fmla="*/ 0 h 623"/>
                <a:gd name="T29" fmla="*/ 101 w 101"/>
                <a:gd name="T30" fmla="*/ 623 h 6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1" h="623">
                  <a:moveTo>
                    <a:pt x="23" y="623"/>
                  </a:moveTo>
                  <a:cubicBezTo>
                    <a:pt x="0" y="591"/>
                    <a:pt x="21" y="597"/>
                    <a:pt x="9" y="562"/>
                  </a:cubicBezTo>
                  <a:cubicBezTo>
                    <a:pt x="11" y="526"/>
                    <a:pt x="3" y="488"/>
                    <a:pt x="16" y="454"/>
                  </a:cubicBezTo>
                  <a:cubicBezTo>
                    <a:pt x="21" y="441"/>
                    <a:pt x="43" y="444"/>
                    <a:pt x="57" y="440"/>
                  </a:cubicBezTo>
                  <a:cubicBezTo>
                    <a:pt x="64" y="438"/>
                    <a:pt x="77" y="434"/>
                    <a:pt x="77" y="434"/>
                  </a:cubicBezTo>
                  <a:cubicBezTo>
                    <a:pt x="101" y="398"/>
                    <a:pt x="92" y="355"/>
                    <a:pt x="57" y="332"/>
                  </a:cubicBezTo>
                  <a:cubicBezTo>
                    <a:pt x="46" y="300"/>
                    <a:pt x="61" y="302"/>
                    <a:pt x="70" y="271"/>
                  </a:cubicBezTo>
                  <a:cubicBezTo>
                    <a:pt x="67" y="180"/>
                    <a:pt x="87" y="100"/>
                    <a:pt x="36" y="27"/>
                  </a:cubicBezTo>
                  <a:cubicBezTo>
                    <a:pt x="29" y="5"/>
                    <a:pt x="30" y="14"/>
                    <a:pt x="30" y="0"/>
                  </a:cubicBezTo>
                </a:path>
              </a:pathLst>
            </a:cu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272" y="3483"/>
              <a:ext cx="259" cy="183"/>
            </a:xfrm>
            <a:custGeom>
              <a:avLst/>
              <a:gdLst>
                <a:gd name="T0" fmla="*/ 259 w 259"/>
                <a:gd name="T1" fmla="*/ 0 h 183"/>
                <a:gd name="T2" fmla="*/ 226 w 259"/>
                <a:gd name="T3" fmla="*/ 54 h 183"/>
                <a:gd name="T4" fmla="*/ 158 w 259"/>
                <a:gd name="T5" fmla="*/ 41 h 183"/>
                <a:gd name="T6" fmla="*/ 90 w 259"/>
                <a:gd name="T7" fmla="*/ 54 h 183"/>
                <a:gd name="T8" fmla="*/ 77 w 259"/>
                <a:gd name="T9" fmla="*/ 142 h 183"/>
                <a:gd name="T10" fmla="*/ 22 w 259"/>
                <a:gd name="T11" fmla="*/ 163 h 183"/>
                <a:gd name="T12" fmla="*/ 2 w 259"/>
                <a:gd name="T13" fmla="*/ 183 h 1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9"/>
                <a:gd name="T22" fmla="*/ 0 h 183"/>
                <a:gd name="T23" fmla="*/ 259 w 259"/>
                <a:gd name="T24" fmla="*/ 183 h 1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9" h="183">
                  <a:moveTo>
                    <a:pt x="259" y="0"/>
                  </a:moveTo>
                  <a:cubicBezTo>
                    <a:pt x="230" y="10"/>
                    <a:pt x="233" y="24"/>
                    <a:pt x="226" y="54"/>
                  </a:cubicBezTo>
                  <a:cubicBezTo>
                    <a:pt x="203" y="51"/>
                    <a:pt x="181" y="41"/>
                    <a:pt x="158" y="41"/>
                  </a:cubicBezTo>
                  <a:cubicBezTo>
                    <a:pt x="135" y="41"/>
                    <a:pt x="113" y="51"/>
                    <a:pt x="90" y="54"/>
                  </a:cubicBezTo>
                  <a:cubicBezTo>
                    <a:pt x="85" y="83"/>
                    <a:pt x="91" y="116"/>
                    <a:pt x="77" y="142"/>
                  </a:cubicBezTo>
                  <a:cubicBezTo>
                    <a:pt x="71" y="152"/>
                    <a:pt x="32" y="160"/>
                    <a:pt x="22" y="163"/>
                  </a:cubicBezTo>
                  <a:cubicBezTo>
                    <a:pt x="0" y="177"/>
                    <a:pt x="2" y="168"/>
                    <a:pt x="2" y="183"/>
                  </a:cubicBezTo>
                </a:path>
              </a:pathLst>
            </a:cu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952" y="2284"/>
              <a:ext cx="1585" cy="732"/>
            </a:xfrm>
            <a:custGeom>
              <a:avLst/>
              <a:gdLst>
                <a:gd name="T0" fmla="*/ 1585 w 1585"/>
                <a:gd name="T1" fmla="*/ 684 h 732"/>
                <a:gd name="T2" fmla="*/ 1490 w 1585"/>
                <a:gd name="T3" fmla="*/ 691 h 732"/>
                <a:gd name="T4" fmla="*/ 1477 w 1585"/>
                <a:gd name="T5" fmla="*/ 711 h 732"/>
                <a:gd name="T6" fmla="*/ 1436 w 1585"/>
                <a:gd name="T7" fmla="*/ 732 h 732"/>
                <a:gd name="T8" fmla="*/ 1368 w 1585"/>
                <a:gd name="T9" fmla="*/ 704 h 732"/>
                <a:gd name="T10" fmla="*/ 1287 w 1585"/>
                <a:gd name="T11" fmla="*/ 698 h 732"/>
                <a:gd name="T12" fmla="*/ 1246 w 1585"/>
                <a:gd name="T13" fmla="*/ 650 h 732"/>
                <a:gd name="T14" fmla="*/ 1206 w 1585"/>
                <a:gd name="T15" fmla="*/ 549 h 732"/>
                <a:gd name="T16" fmla="*/ 1179 w 1585"/>
                <a:gd name="T17" fmla="*/ 454 h 732"/>
                <a:gd name="T18" fmla="*/ 1138 w 1585"/>
                <a:gd name="T19" fmla="*/ 325 h 732"/>
                <a:gd name="T20" fmla="*/ 1091 w 1585"/>
                <a:gd name="T21" fmla="*/ 298 h 732"/>
                <a:gd name="T22" fmla="*/ 1036 w 1585"/>
                <a:gd name="T23" fmla="*/ 291 h 732"/>
                <a:gd name="T24" fmla="*/ 1030 w 1585"/>
                <a:gd name="T25" fmla="*/ 244 h 732"/>
                <a:gd name="T26" fmla="*/ 996 w 1585"/>
                <a:gd name="T27" fmla="*/ 210 h 732"/>
                <a:gd name="T28" fmla="*/ 962 w 1585"/>
                <a:gd name="T29" fmla="*/ 176 h 732"/>
                <a:gd name="T30" fmla="*/ 806 w 1585"/>
                <a:gd name="T31" fmla="*/ 128 h 732"/>
                <a:gd name="T32" fmla="*/ 670 w 1585"/>
                <a:gd name="T33" fmla="*/ 88 h 732"/>
                <a:gd name="T34" fmla="*/ 521 w 1585"/>
                <a:gd name="T35" fmla="*/ 101 h 732"/>
                <a:gd name="T36" fmla="*/ 515 w 1585"/>
                <a:gd name="T37" fmla="*/ 122 h 732"/>
                <a:gd name="T38" fmla="*/ 494 w 1585"/>
                <a:gd name="T39" fmla="*/ 128 h 732"/>
                <a:gd name="T40" fmla="*/ 433 w 1585"/>
                <a:gd name="T41" fmla="*/ 162 h 732"/>
                <a:gd name="T42" fmla="*/ 332 w 1585"/>
                <a:gd name="T43" fmla="*/ 108 h 732"/>
                <a:gd name="T44" fmla="*/ 250 w 1585"/>
                <a:gd name="T45" fmla="*/ 34 h 732"/>
                <a:gd name="T46" fmla="*/ 237 w 1585"/>
                <a:gd name="T47" fmla="*/ 13 h 732"/>
                <a:gd name="T48" fmla="*/ 183 w 1585"/>
                <a:gd name="T49" fmla="*/ 20 h 732"/>
                <a:gd name="T50" fmla="*/ 74 w 1585"/>
                <a:gd name="T51" fmla="*/ 13 h 732"/>
                <a:gd name="T52" fmla="*/ 0 w 1585"/>
                <a:gd name="T53" fmla="*/ 0 h 7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85"/>
                <a:gd name="T82" fmla="*/ 0 h 732"/>
                <a:gd name="T83" fmla="*/ 1585 w 1585"/>
                <a:gd name="T84" fmla="*/ 732 h 7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85" h="732">
                  <a:moveTo>
                    <a:pt x="1585" y="684"/>
                  </a:moveTo>
                  <a:cubicBezTo>
                    <a:pt x="1553" y="686"/>
                    <a:pt x="1521" y="683"/>
                    <a:pt x="1490" y="691"/>
                  </a:cubicBezTo>
                  <a:cubicBezTo>
                    <a:pt x="1482" y="693"/>
                    <a:pt x="1483" y="706"/>
                    <a:pt x="1477" y="711"/>
                  </a:cubicBezTo>
                  <a:cubicBezTo>
                    <a:pt x="1465" y="721"/>
                    <a:pt x="1449" y="723"/>
                    <a:pt x="1436" y="732"/>
                  </a:cubicBezTo>
                  <a:cubicBezTo>
                    <a:pt x="1412" y="726"/>
                    <a:pt x="1392" y="707"/>
                    <a:pt x="1368" y="704"/>
                  </a:cubicBezTo>
                  <a:cubicBezTo>
                    <a:pt x="1341" y="701"/>
                    <a:pt x="1314" y="700"/>
                    <a:pt x="1287" y="698"/>
                  </a:cubicBezTo>
                  <a:cubicBezTo>
                    <a:pt x="1260" y="688"/>
                    <a:pt x="1255" y="677"/>
                    <a:pt x="1246" y="650"/>
                  </a:cubicBezTo>
                  <a:cubicBezTo>
                    <a:pt x="1240" y="590"/>
                    <a:pt x="1243" y="586"/>
                    <a:pt x="1206" y="549"/>
                  </a:cubicBezTo>
                  <a:cubicBezTo>
                    <a:pt x="1200" y="505"/>
                    <a:pt x="1201" y="488"/>
                    <a:pt x="1179" y="454"/>
                  </a:cubicBezTo>
                  <a:cubicBezTo>
                    <a:pt x="1174" y="404"/>
                    <a:pt x="1182" y="354"/>
                    <a:pt x="1138" y="325"/>
                  </a:cubicBezTo>
                  <a:cubicBezTo>
                    <a:pt x="1128" y="297"/>
                    <a:pt x="1120" y="288"/>
                    <a:pt x="1091" y="298"/>
                  </a:cubicBezTo>
                  <a:cubicBezTo>
                    <a:pt x="1073" y="296"/>
                    <a:pt x="1050" y="303"/>
                    <a:pt x="1036" y="291"/>
                  </a:cubicBezTo>
                  <a:cubicBezTo>
                    <a:pt x="1024" y="281"/>
                    <a:pt x="1034" y="259"/>
                    <a:pt x="1030" y="244"/>
                  </a:cubicBezTo>
                  <a:cubicBezTo>
                    <a:pt x="1024" y="225"/>
                    <a:pt x="1011" y="220"/>
                    <a:pt x="996" y="210"/>
                  </a:cubicBezTo>
                  <a:cubicBezTo>
                    <a:pt x="960" y="156"/>
                    <a:pt x="1005" y="218"/>
                    <a:pt x="962" y="176"/>
                  </a:cubicBezTo>
                  <a:cubicBezTo>
                    <a:pt x="902" y="118"/>
                    <a:pt x="916" y="136"/>
                    <a:pt x="806" y="128"/>
                  </a:cubicBezTo>
                  <a:cubicBezTo>
                    <a:pt x="761" y="114"/>
                    <a:pt x="715" y="103"/>
                    <a:pt x="670" y="88"/>
                  </a:cubicBezTo>
                  <a:cubicBezTo>
                    <a:pt x="624" y="56"/>
                    <a:pt x="555" y="53"/>
                    <a:pt x="521" y="101"/>
                  </a:cubicBezTo>
                  <a:cubicBezTo>
                    <a:pt x="519" y="108"/>
                    <a:pt x="520" y="117"/>
                    <a:pt x="515" y="122"/>
                  </a:cubicBezTo>
                  <a:cubicBezTo>
                    <a:pt x="510" y="127"/>
                    <a:pt x="500" y="124"/>
                    <a:pt x="494" y="128"/>
                  </a:cubicBezTo>
                  <a:cubicBezTo>
                    <a:pt x="424" y="167"/>
                    <a:pt x="480" y="148"/>
                    <a:pt x="433" y="162"/>
                  </a:cubicBezTo>
                  <a:cubicBezTo>
                    <a:pt x="375" y="153"/>
                    <a:pt x="376" y="139"/>
                    <a:pt x="332" y="108"/>
                  </a:cubicBezTo>
                  <a:cubicBezTo>
                    <a:pt x="317" y="65"/>
                    <a:pt x="292" y="46"/>
                    <a:pt x="250" y="34"/>
                  </a:cubicBezTo>
                  <a:cubicBezTo>
                    <a:pt x="246" y="27"/>
                    <a:pt x="245" y="15"/>
                    <a:pt x="237" y="13"/>
                  </a:cubicBezTo>
                  <a:cubicBezTo>
                    <a:pt x="219" y="9"/>
                    <a:pt x="201" y="20"/>
                    <a:pt x="183" y="20"/>
                  </a:cubicBezTo>
                  <a:cubicBezTo>
                    <a:pt x="147" y="20"/>
                    <a:pt x="110" y="15"/>
                    <a:pt x="74" y="13"/>
                  </a:cubicBezTo>
                  <a:cubicBezTo>
                    <a:pt x="47" y="6"/>
                    <a:pt x="28" y="0"/>
                    <a:pt x="0" y="0"/>
                  </a:cubicBezTo>
                </a:path>
              </a:pathLst>
            </a:custGeom>
            <a:noFill/>
            <a:ln w="349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3136615" y="5393733"/>
            <a:ext cx="6111390" cy="1152525"/>
          </a:xfrm>
          <a:prstGeom prst="wedgeRoundRectCallout">
            <a:avLst>
              <a:gd name="adj1" fmla="val 19597"/>
              <a:gd name="adj2" fmla="val -251931"/>
              <a:gd name="adj3" fmla="val 16667"/>
            </a:avLst>
          </a:prstGeom>
          <a:solidFill>
            <a:srgbClr val="F5DF8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800" b="1"/>
          </a:p>
          <a:p>
            <a:pPr>
              <a:defRPr/>
            </a:pPr>
            <a:endParaRPr lang="zh-CN" altLang="en-US" sz="2800" b="1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249941" y="5425814"/>
            <a:ext cx="602650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     </a:t>
            </a:r>
            <a:r>
              <a:rPr lang="zh-CN" altLang="en-US" sz="3200" b="1" dirty="0">
                <a:ea typeface="隶书" pitchFamily="49" charset="-122"/>
              </a:rPr>
              <a:t>直至战国时期，我国主要经济活动仍位于黄河中下游地区。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610436" y="893764"/>
            <a:ext cx="8679976" cy="830997"/>
          </a:xfrm>
          <a:prstGeom prst="rect">
            <a:avLst/>
          </a:prstGeom>
          <a:solidFill>
            <a:srgbClr val="FFFF99">
              <a:alpha val="76077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材料一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魏晋南北朝以来，全国经济重心出现南移趋势。</a:t>
            </a:r>
          </a:p>
          <a:p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 dirty="0">
                <a:ea typeface="楷体_GB2312" pitchFamily="49" charset="-122"/>
              </a:rPr>
              <a:t>——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摘自北师大版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历史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七年级下册</a:t>
            </a: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637093" y="1921136"/>
            <a:ext cx="8666968" cy="1200329"/>
          </a:xfrm>
          <a:prstGeom prst="rect">
            <a:avLst/>
          </a:prstGeom>
          <a:solidFill>
            <a:srgbClr val="CC99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材料二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朝廷在故都（东京）时，实仰东南财赋，而吴中又为东南根柢。</a:t>
            </a:r>
          </a:p>
          <a:p>
            <a:pPr>
              <a:buFontTx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                     </a:t>
            </a:r>
            <a:r>
              <a:rPr lang="en-US" altLang="zh-CN" sz="2400" b="1" dirty="0">
                <a:ea typeface="楷体_GB2312" pitchFamily="49" charset="-122"/>
              </a:rPr>
              <a:t>——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摘自南宋陆游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陆游集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644719" y="3455799"/>
            <a:ext cx="8700284" cy="1569660"/>
          </a:xfrm>
          <a:prstGeom prst="rect">
            <a:avLst/>
          </a:prstGeom>
          <a:solidFill>
            <a:srgbClr val="FFFF99">
              <a:alpha val="7686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材料三</a:t>
            </a:r>
            <a:r>
              <a:rPr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：（</a:t>
            </a:r>
            <a:r>
              <a:rPr lang="zh-CN" altLang="en-US" sz="2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两宋时期）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 </a:t>
            </a:r>
            <a:r>
              <a:rPr lang="zh-CN" altLang="en-US" sz="2400" b="1" dirty="0"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苏湖熟，天下足</a:t>
            </a:r>
            <a:r>
              <a:rPr lang="zh-CN" altLang="en-US" sz="2400" b="1" dirty="0"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的谚语，表明太湖流域已成为全国最重要的粮仓。全国经济重心从黄河流域转移到长江流域。</a:t>
            </a:r>
          </a:p>
          <a:p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en-US" altLang="zh-CN" sz="2400" b="1" dirty="0">
                <a:ea typeface="楷体_GB2312" pitchFamily="49" charset="-122"/>
              </a:rPr>
              <a:t>——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摘自北师大版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历史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七年级下册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978820" y="5414109"/>
            <a:ext cx="71751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问题：</a:t>
            </a:r>
            <a:r>
              <a:rPr lang="zh-CN" altLang="en-US" sz="3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阅读上述三则材料，概述经济重心南移的过程。</a:t>
            </a:r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auto">
          <a:xfrm>
            <a:off x="2896539" y="5361081"/>
            <a:ext cx="7407521" cy="1223963"/>
          </a:xfrm>
          <a:prstGeom prst="roundRect">
            <a:avLst>
              <a:gd name="adj" fmla="val 16667"/>
            </a:avLst>
          </a:prstGeom>
          <a:solidFill>
            <a:srgbClr val="CCECFF">
              <a:alpha val="14117"/>
            </a:srgbClr>
          </a:solidFill>
          <a:ln w="38100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Oval 26"/>
          <p:cNvSpPr>
            <a:spLocks noChangeArrowheads="1"/>
          </p:cNvSpPr>
          <p:nvPr/>
        </p:nvSpPr>
        <p:spPr bwMode="auto">
          <a:xfrm>
            <a:off x="1050878" y="3029803"/>
            <a:ext cx="10481480" cy="2156346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58103" y="1978926"/>
            <a:ext cx="176056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</a:t>
            </a:r>
            <a:endParaRPr lang="zh-CN" altLang="en-US" dirty="0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V="1">
            <a:off x="3016155" y="1335673"/>
            <a:ext cx="1596789" cy="45719"/>
          </a:xfrm>
          <a:prstGeom prst="line">
            <a:avLst/>
          </a:prstGeom>
          <a:noFill/>
          <a:ln w="50800" cap="rnd" cmpd="sng">
            <a:solidFill>
              <a:srgbClr val="FF0000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7" grpId="0" animBg="1"/>
      <p:bldP spid="10" grpId="0" animBg="1"/>
      <p:bldP spid="10" grpId="1" animBg="1"/>
      <p:bldP spid="10" grpId="2" animBg="1"/>
      <p:bldP spid="1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04" y="214821"/>
            <a:ext cx="11696430" cy="5400610"/>
          </a:xfrm>
          <a:prstGeom prst="rect">
            <a:avLst/>
          </a:prstGeom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179287" y="5683386"/>
            <a:ext cx="6551612" cy="819766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33848" y="5950680"/>
            <a:ext cx="37277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/>
              <a:t>经济重心</a:t>
            </a:r>
            <a:r>
              <a:rPr lang="zh-CN" altLang="en-US" sz="2800" b="1" dirty="0">
                <a:solidFill>
                  <a:srgbClr val="FF3300"/>
                </a:solidFill>
              </a:rPr>
              <a:t>南移</a:t>
            </a:r>
            <a:r>
              <a:rPr lang="zh-CN" altLang="en-US" sz="2800" b="1" dirty="0"/>
              <a:t>示意图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2666" y="1533018"/>
            <a:ext cx="7956235" cy="2031325"/>
          </a:xfrm>
          <a:prstGeom prst="rect">
            <a:avLst/>
          </a:prstGeom>
          <a:solidFill>
            <a:srgbClr val="00B0F0">
              <a:alpha val="37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                              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15580" y="3560577"/>
            <a:ext cx="4221445" cy="2031325"/>
          </a:xfrm>
          <a:prstGeom prst="rect">
            <a:avLst/>
          </a:prstGeom>
          <a:solidFill>
            <a:srgbClr val="00B0F0">
              <a:alpha val="37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                              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9243" y="439428"/>
            <a:ext cx="4949532" cy="716865"/>
            <a:chOff x="2365661" y="3933254"/>
            <a:chExt cx="4949532" cy="716865"/>
          </a:xfrm>
        </p:grpSpPr>
        <p:sp>
          <p:nvSpPr>
            <p:cNvPr id="3" name="AutoShape 20"/>
            <p:cNvSpPr>
              <a:spLocks noChangeArrowheads="1"/>
            </p:cNvSpPr>
            <p:nvPr/>
          </p:nvSpPr>
          <p:spPr bwMode="gray">
            <a:xfrm>
              <a:off x="2365661" y="3964319"/>
              <a:ext cx="685800" cy="685800"/>
            </a:xfrm>
            <a:prstGeom prst="diamond">
              <a:avLst/>
            </a:prstGeom>
            <a:solidFill>
              <a:srgbClr val="FF9933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510748" y="408878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" name="Text Box 21"/>
            <p:cNvSpPr txBox="1">
              <a:spLocks noChangeArrowheads="1"/>
            </p:cNvSpPr>
            <p:nvPr/>
          </p:nvSpPr>
          <p:spPr bwMode="gray">
            <a:xfrm>
              <a:off x="2975261" y="3933254"/>
              <a:ext cx="4339932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lang="zh-CN" altLang="en-US" sz="4000" b="1" dirty="0"/>
                <a:t>经济重心南移原因</a:t>
              </a:r>
              <a:endParaRPr lang="en-US" altLang="zh-CN" sz="4000" b="1" dirty="0"/>
            </a:p>
          </p:txBody>
        </p:sp>
      </p:grp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4154885" y="1144607"/>
            <a:ext cx="4061076" cy="45719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2215" y="1576648"/>
            <a:ext cx="7553916" cy="44656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64023" y="1644887"/>
            <a:ext cx="2160588" cy="4321175"/>
          </a:xfrm>
          <a:prstGeom prst="wedgeRoundRectCallout">
            <a:avLst>
              <a:gd name="adj1" fmla="val 110986"/>
              <a:gd name="adj2" fmla="val 7310"/>
              <a:gd name="adj3" fmla="val 16667"/>
            </a:avLst>
          </a:prstGeom>
          <a:solidFill>
            <a:srgbClr val="FFFF99">
              <a:alpha val="50195"/>
            </a:srgbClr>
          </a:solidFill>
          <a:ln w="38100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69155" y="1802996"/>
            <a:ext cx="19812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/>
              <a:t>       观察经济重心南移时期图，与夏商西周、元明清等时期相比，经济重心南移时期有什么明显</a:t>
            </a:r>
            <a:r>
              <a:rPr lang="zh-CN" altLang="en-US" sz="2800" b="1" dirty="0">
                <a:solidFill>
                  <a:srgbClr val="FF3300"/>
                </a:solidFill>
              </a:rPr>
              <a:t>特征</a:t>
            </a:r>
            <a:r>
              <a:rPr lang="zh-CN" altLang="en-US" sz="2800" b="1" dirty="0"/>
              <a:t>？</a:t>
            </a:r>
            <a:r>
              <a:rPr lang="zh-CN" altLang="en-US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201101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092" y="558184"/>
            <a:ext cx="5270502" cy="3792538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" name="Picture 11" descr="U_9299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7970" y="566122"/>
            <a:ext cx="5084218" cy="374491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1630434" y="4437063"/>
            <a:ext cx="8741865" cy="2420937"/>
          </a:xfrm>
          <a:prstGeom prst="cloudCallout">
            <a:avLst>
              <a:gd name="adj1" fmla="val -44375"/>
              <a:gd name="adj2" fmla="val 50074"/>
            </a:avLst>
          </a:prstGeom>
          <a:solidFill>
            <a:srgbClr val="FFFF99">
              <a:alpha val="3686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55875" y="4738688"/>
            <a:ext cx="724321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       </a:t>
            </a:r>
            <a:r>
              <a:rPr lang="zh-CN" altLang="en-US" sz="2800" b="1" dirty="0">
                <a:solidFill>
                  <a:srgbClr val="0000CC"/>
                </a:solidFill>
              </a:rPr>
              <a:t>魏晋南北朝至南宋，我国除西晋、隋、唐朝前期外，大多数时间处于分裂战乱局面。</a:t>
            </a:r>
            <a:r>
              <a:rPr lang="zh-CN" altLang="en-US" sz="2800" b="1" dirty="0"/>
              <a:t>以东晋十六国、唐朝安史之乱为例，战乱主要发生在北方黄河流域。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201208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06" y="607065"/>
            <a:ext cx="5290167" cy="4392612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32713" y="593417"/>
            <a:ext cx="2160588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395288" y="692150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/>
              <a:t>东晋人口南迁图</a:t>
            </a:r>
          </a:p>
        </p:txBody>
      </p:sp>
      <p:pic>
        <p:nvPicPr>
          <p:cNvPr id="5" name="Picture 2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5012" y="607065"/>
            <a:ext cx="5451119" cy="4392612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6258660" y="620713"/>
            <a:ext cx="2160587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316449" y="719445"/>
            <a:ext cx="2160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/>
              <a:t>南宋人口南迁图</a:t>
            </a:r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900538" y="5119404"/>
            <a:ext cx="10249682" cy="1152525"/>
            <a:chOff x="855" y="3012"/>
            <a:chExt cx="4126" cy="726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855" y="3012"/>
              <a:ext cx="4083" cy="726"/>
            </a:xfrm>
            <a:prstGeom prst="roundRect">
              <a:avLst>
                <a:gd name="adj" fmla="val 16667"/>
              </a:avLst>
            </a:prstGeom>
            <a:solidFill>
              <a:srgbClr val="BBE0E3">
                <a:alpha val="3686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990" y="3102"/>
              <a:ext cx="3991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800" b="1" dirty="0"/>
                <a:t>       北方战乱迫使大量农民为生计而背井离乡，向南方迁移。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 rot="21189999" flipH="1">
            <a:off x="536256" y="490767"/>
            <a:ext cx="4225153" cy="2736850"/>
          </a:xfrm>
          <a:prstGeom prst="cloudCallout">
            <a:avLst>
              <a:gd name="adj1" fmla="val -52949"/>
              <a:gd name="adj2" fmla="val 91986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800" b="1">
              <a:solidFill>
                <a:schemeClr val="accent2"/>
              </a:solidFill>
            </a:endParaRPr>
          </a:p>
          <a:p>
            <a:pPr>
              <a:buFontTx/>
              <a:buNone/>
              <a:defRPr/>
            </a:pPr>
            <a:r>
              <a:rPr lang="zh-CN" altLang="en-US" sz="3200" b="1">
                <a:solidFill>
                  <a:srgbClr val="FF66FF"/>
                </a:solidFill>
                <a:latin typeface="幼圆" pitchFamily="49" charset="-122"/>
                <a:ea typeface="幼圆" pitchFamily="49" charset="-122"/>
              </a:rPr>
              <a:t> </a:t>
            </a:r>
          </a:p>
        </p:txBody>
      </p:sp>
      <p:pic>
        <p:nvPicPr>
          <p:cNvPr id="3" name="Picture 5" descr="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0188" y="4067839"/>
            <a:ext cx="28813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42987" y="937668"/>
            <a:ext cx="313322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/>
              <a:t>南方地区有哪些</a:t>
            </a:r>
            <a:r>
              <a:rPr lang="zh-CN" altLang="en-US" sz="3600" b="1" dirty="0">
                <a:solidFill>
                  <a:srgbClr val="FF3300"/>
                </a:solidFill>
              </a:rPr>
              <a:t>优点</a:t>
            </a:r>
            <a:r>
              <a:rPr lang="zh-CN" altLang="en-US" sz="3600" b="1" dirty="0"/>
              <a:t>吸引北方移民呢？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6282519" y="955342"/>
            <a:ext cx="5909481" cy="4899547"/>
          </a:xfrm>
          <a:prstGeom prst="pentagon">
            <a:avLst/>
          </a:prstGeom>
          <a:solidFill>
            <a:srgbClr val="CCECFF">
              <a:alpha val="38823"/>
            </a:srgbClr>
          </a:solidFill>
          <a:ln w="57150" cmpd="thinThick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246959" y="1740424"/>
            <a:ext cx="376678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       </a:t>
            </a:r>
            <a:r>
              <a:rPr lang="zh-CN" altLang="en-US" sz="3200" b="1" dirty="0">
                <a:solidFill>
                  <a:srgbClr val="0000CC"/>
                </a:solidFill>
              </a:rPr>
              <a:t>首先，</a:t>
            </a:r>
            <a:r>
              <a:rPr lang="zh-CN" altLang="en-US" sz="3200" b="1" dirty="0"/>
              <a:t>相比北方，南方战乱较少，和平稳定；</a:t>
            </a:r>
          </a:p>
          <a:p>
            <a:r>
              <a:rPr lang="zh-CN" altLang="en-US" sz="3200" b="1" dirty="0"/>
              <a:t>     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其次</a:t>
            </a:r>
            <a:r>
              <a:rPr lang="zh-CN" altLang="en-US" sz="3200" b="1" dirty="0">
                <a:solidFill>
                  <a:srgbClr val="0000CC"/>
                </a:solidFill>
              </a:rPr>
              <a:t>，</a:t>
            </a:r>
            <a:r>
              <a:rPr lang="zh-CN" altLang="en-US" sz="3200" b="1" dirty="0"/>
              <a:t>南方自然环境要优于北方，气候温暖，雨水充足，有利于农作物生长。</a:t>
            </a:r>
          </a:p>
          <a:p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11188" y="765175"/>
            <a:ext cx="10184191" cy="2677656"/>
          </a:xfrm>
          <a:prstGeom prst="rect">
            <a:avLst/>
          </a:prstGeom>
          <a:solidFill>
            <a:srgbClr val="FFCCFF">
              <a:alpha val="43137"/>
            </a:srgbClr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</a:rPr>
              <a:t>       </a:t>
            </a:r>
            <a:r>
              <a:rPr lang="zh-CN" altLang="en-US" sz="2800" b="1" dirty="0">
                <a:solidFill>
                  <a:srgbClr val="0000CC"/>
                </a:solidFill>
              </a:rPr>
              <a:t>移民南迁给南方带来哪些影响呢？读材料回答。</a:t>
            </a:r>
            <a:r>
              <a:rPr lang="zh-CN" altLang="en-US" sz="2400" b="1" dirty="0"/>
              <a:t>       </a:t>
            </a:r>
          </a:p>
          <a:p>
            <a:r>
              <a:rPr lang="zh-CN" altLang="en-US" sz="2400" b="1" dirty="0"/>
              <a:t>      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需要特别指出的还有两点：其一，（宋代）这些南迁的北方人口，多是熟练劳动力和文化素质高的世家大族，</a:t>
            </a:r>
            <a:r>
              <a:rPr lang="en-US" altLang="zh-CN" sz="2800" b="1" dirty="0">
                <a:ea typeface="华文新魏" pitchFamily="2" charset="-122"/>
              </a:rPr>
              <a:t>……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；其二，以</a:t>
            </a:r>
            <a:r>
              <a:rPr lang="zh-CN" altLang="en-US" sz="2800" b="1" dirty="0">
                <a:ea typeface="华文新魏" pitchFamily="2" charset="-122"/>
              </a:rPr>
              <a:t>“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力能远迁的巨族仕家</a:t>
            </a:r>
            <a:r>
              <a:rPr lang="zh-CN" altLang="en-US" sz="2800" b="1" dirty="0">
                <a:ea typeface="华文新魏" pitchFamily="2" charset="-122"/>
              </a:rPr>
              <a:t>”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为主的北方移民，必然携带巨额资金和动产南下，为南方社会经济输入了大量资金。 </a:t>
            </a:r>
          </a:p>
          <a:p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                         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                   </a:t>
            </a:r>
            <a:r>
              <a:rPr lang="en-US" altLang="zh-CN" sz="2800" b="1" dirty="0" smtClean="0">
                <a:ea typeface="华文新魏" pitchFamily="2" charset="-122"/>
              </a:rPr>
              <a:t>——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摘自程民生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中国北方经济史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Cloud"/>
          <p:cNvSpPr>
            <a:spLocks noChangeAspect="1" noEditPoints="1" noChangeArrowheads="1"/>
          </p:cNvSpPr>
          <p:nvPr/>
        </p:nvSpPr>
        <p:spPr bwMode="auto">
          <a:xfrm>
            <a:off x="1979613" y="3671248"/>
            <a:ext cx="7805832" cy="249460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77758" y="4174560"/>
            <a:ext cx="618435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 </a:t>
            </a:r>
            <a:r>
              <a:rPr lang="zh-CN" altLang="en-US" sz="3200" b="1" dirty="0"/>
              <a:t>移民南迁给南方带来熟练劳动力和巨额资金。促进南方经济的发展。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5" descr="7"/>
          <p:cNvSpPr>
            <a:spLocks noChangeArrowheads="1"/>
          </p:cNvSpPr>
          <p:nvPr/>
        </p:nvSpPr>
        <p:spPr bwMode="auto">
          <a:xfrm>
            <a:off x="641445" y="795670"/>
            <a:ext cx="10890913" cy="5550539"/>
          </a:xfrm>
          <a:prstGeom prst="plaque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69143" y="1213087"/>
            <a:ext cx="72009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ea typeface="黑体" pitchFamily="2" charset="-122"/>
              </a:rPr>
              <a:t>经济重心南移的</a:t>
            </a:r>
            <a:r>
              <a:rPr lang="zh-CN" altLang="en-US" sz="3600" b="1" dirty="0">
                <a:solidFill>
                  <a:srgbClr val="FF3300"/>
                </a:solidFill>
                <a:ea typeface="黑体" pitchFamily="2" charset="-122"/>
              </a:rPr>
              <a:t>原因</a:t>
            </a:r>
            <a:r>
              <a:rPr lang="zh-CN" altLang="en-US" sz="3600" b="1" dirty="0">
                <a:ea typeface="黑体" pitchFamily="2" charset="-122"/>
              </a:rPr>
              <a:t>：</a:t>
            </a:r>
          </a:p>
          <a:p>
            <a:r>
              <a:rPr lang="zh-CN" altLang="en-US" sz="3600" b="1" dirty="0"/>
              <a:t>① 南方战乱少，社会相对稳定；</a:t>
            </a:r>
          </a:p>
          <a:p>
            <a:r>
              <a:rPr lang="zh-CN" altLang="en-US" sz="3600" b="1" dirty="0"/>
              <a:t>② 南方自然条件优越；</a:t>
            </a:r>
          </a:p>
          <a:p>
            <a:r>
              <a:rPr lang="zh-CN" altLang="en-US" sz="3600" b="1" dirty="0"/>
              <a:t>③ 北方人口南迁，给南方带来劳动力和先进生产技术。</a:t>
            </a:r>
            <a:r>
              <a:rPr lang="zh-CN" altLang="en-US" sz="32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4730845" y="255447"/>
            <a:ext cx="4959350" cy="798513"/>
            <a:chOff x="1424" y="3359"/>
            <a:chExt cx="3124" cy="503"/>
          </a:xfrm>
        </p:grpSpPr>
        <p:sp>
          <p:nvSpPr>
            <p:cNvPr id="4" name="AutoShape 20"/>
            <p:cNvSpPr>
              <a:spLocks noChangeArrowheads="1"/>
            </p:cNvSpPr>
            <p:nvPr/>
          </p:nvSpPr>
          <p:spPr bwMode="gray">
            <a:xfrm>
              <a:off x="1424" y="3430"/>
              <a:ext cx="432" cy="432"/>
            </a:xfrm>
            <a:prstGeom prst="diamond">
              <a:avLst/>
            </a:prstGeom>
            <a:solidFill>
              <a:srgbClr val="99CC00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Text Box 21"/>
            <p:cNvSpPr txBox="1">
              <a:spLocks noChangeArrowheads="1"/>
            </p:cNvSpPr>
            <p:nvPr/>
          </p:nvSpPr>
          <p:spPr bwMode="gray">
            <a:xfrm>
              <a:off x="1859" y="3359"/>
              <a:ext cx="2689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经济重心南移影响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Text Box 22"/>
            <p:cNvSpPr txBox="1">
              <a:spLocks noChangeArrowheads="1"/>
            </p:cNvSpPr>
            <p:nvPr/>
          </p:nvSpPr>
          <p:spPr bwMode="gray">
            <a:xfrm>
              <a:off x="1521" y="3492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</p:grpSp>
      <p:sp>
        <p:nvSpPr>
          <p:cNvPr id="7" name="Line 17"/>
          <p:cNvSpPr>
            <a:spLocks noChangeShapeType="1"/>
          </p:cNvSpPr>
          <p:nvPr/>
        </p:nvSpPr>
        <p:spPr bwMode="auto">
          <a:xfrm>
            <a:off x="5656134" y="917364"/>
            <a:ext cx="3886200" cy="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536114" y="1119116"/>
            <a:ext cx="8887062" cy="3916908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220872" y="1541227"/>
            <a:ext cx="76836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</a:rPr>
              <a:t>材料一：</a:t>
            </a:r>
            <a:r>
              <a:rPr lang="zh-CN" altLang="en-US" sz="2400" b="1" dirty="0"/>
              <a:t>唐代状元主要分布在长江中下游各省，其中河北（</a:t>
            </a:r>
            <a:r>
              <a:rPr lang="en-US" altLang="zh-CN" sz="2400" b="1" dirty="0"/>
              <a:t>17</a:t>
            </a:r>
            <a:r>
              <a:rPr lang="zh-CN" altLang="en-US" sz="2400" b="1" dirty="0"/>
              <a:t>人）、河南（</a:t>
            </a:r>
            <a:r>
              <a:rPr lang="en-US" altLang="zh-CN" sz="2400" b="1" dirty="0"/>
              <a:t>13</a:t>
            </a:r>
            <a:r>
              <a:rPr lang="zh-CN" altLang="en-US" sz="2400" b="1" dirty="0"/>
              <a:t>人） 、山西（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人） 、陕西（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人）等居多，以河北为最。                                     </a:t>
            </a:r>
          </a:p>
          <a:p>
            <a:r>
              <a:rPr lang="en-US" altLang="zh-CN" sz="2400" b="1" dirty="0"/>
              <a:t>                             </a:t>
            </a:r>
            <a:r>
              <a:rPr lang="en-US" altLang="zh-CN" sz="2400" b="1" dirty="0" smtClean="0"/>
              <a:t>       ——</a:t>
            </a:r>
            <a:r>
              <a:rPr lang="zh-CN" altLang="en-US" sz="2400" b="1" dirty="0"/>
              <a:t>摘自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中国人才</a:t>
            </a:r>
            <a:r>
              <a:rPr lang="en-US" altLang="zh-CN" sz="2400" b="1" dirty="0"/>
              <a:t>》2002</a:t>
            </a:r>
            <a:r>
              <a:rPr lang="zh-CN" altLang="en-US" sz="2400" b="1" dirty="0"/>
              <a:t>年第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期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343701" y="3123232"/>
            <a:ext cx="757450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FF3300"/>
                </a:solidFill>
              </a:rPr>
              <a:t>材料二：</a:t>
            </a:r>
            <a:r>
              <a:rPr lang="zh-CN" altLang="en-US" sz="2400" b="1" dirty="0">
                <a:solidFill>
                  <a:srgbClr val="000000"/>
                </a:solidFill>
              </a:rPr>
              <a:t>从明洪武四年（</a:t>
            </a:r>
            <a:r>
              <a:rPr lang="en-US" altLang="zh-CN" sz="2400" b="1" dirty="0">
                <a:solidFill>
                  <a:srgbClr val="000000"/>
                </a:solidFill>
              </a:rPr>
              <a:t>1371</a:t>
            </a:r>
            <a:r>
              <a:rPr lang="zh-CN" altLang="en-US" sz="2400" b="1" dirty="0">
                <a:solidFill>
                  <a:srgbClr val="000000"/>
                </a:solidFill>
              </a:rPr>
              <a:t>）到万历四十四年（</a:t>
            </a:r>
            <a:r>
              <a:rPr lang="en-US" altLang="zh-CN" sz="2400" b="1" dirty="0">
                <a:solidFill>
                  <a:srgbClr val="000000"/>
                </a:solidFill>
              </a:rPr>
              <a:t>1616</a:t>
            </a:r>
            <a:r>
              <a:rPr lang="zh-CN" altLang="en-US" sz="2400" b="1" dirty="0">
                <a:solidFill>
                  <a:srgbClr val="000000"/>
                </a:solidFill>
              </a:rPr>
              <a:t>）的</a:t>
            </a:r>
            <a:r>
              <a:rPr lang="en-US" altLang="zh-CN" sz="2400" b="1" dirty="0">
                <a:solidFill>
                  <a:srgbClr val="000000"/>
                </a:solidFill>
              </a:rPr>
              <a:t>245</a:t>
            </a:r>
            <a:r>
              <a:rPr lang="zh-CN" altLang="en-US" sz="2400" b="1" dirty="0">
                <a:solidFill>
                  <a:srgbClr val="000000"/>
                </a:solidFill>
              </a:rPr>
              <a:t>年间，共产生状元、榜眼、探花、会元</a:t>
            </a:r>
            <a:r>
              <a:rPr lang="en-US" altLang="zh-CN" sz="2400" b="1" dirty="0">
                <a:solidFill>
                  <a:srgbClr val="000000"/>
                </a:solidFill>
              </a:rPr>
              <a:t>244</a:t>
            </a:r>
            <a:r>
              <a:rPr lang="zh-CN" altLang="en-US" sz="2400" b="1" dirty="0">
                <a:solidFill>
                  <a:srgbClr val="000000"/>
                </a:solidFill>
              </a:rPr>
              <a:t>人，南方有</a:t>
            </a:r>
            <a:r>
              <a:rPr lang="en-US" altLang="zh-CN" sz="2400" b="1" dirty="0">
                <a:solidFill>
                  <a:srgbClr val="000000"/>
                </a:solidFill>
              </a:rPr>
              <a:t>215</a:t>
            </a:r>
            <a:r>
              <a:rPr lang="zh-CN" altLang="en-US" sz="2400" b="1" dirty="0">
                <a:solidFill>
                  <a:srgbClr val="000000"/>
                </a:solidFill>
              </a:rPr>
              <a:t>人，占总数的</a:t>
            </a:r>
            <a:r>
              <a:rPr lang="en-US" altLang="zh-CN" sz="2400" b="1" dirty="0">
                <a:solidFill>
                  <a:srgbClr val="000000"/>
                </a:solidFill>
              </a:rPr>
              <a:t>88</a:t>
            </a:r>
            <a:r>
              <a:rPr lang="zh-CN" altLang="en-US" sz="2400" b="1" dirty="0">
                <a:solidFill>
                  <a:srgbClr val="000000"/>
                </a:solidFill>
              </a:rPr>
              <a:t>％，北方仅有</a:t>
            </a:r>
            <a:r>
              <a:rPr lang="en-US" altLang="zh-CN" sz="2400" b="1" dirty="0">
                <a:solidFill>
                  <a:srgbClr val="000000"/>
                </a:solidFill>
              </a:rPr>
              <a:t>29</a:t>
            </a:r>
            <a:r>
              <a:rPr lang="zh-CN" altLang="en-US" sz="2400" b="1" dirty="0">
                <a:solidFill>
                  <a:srgbClr val="000000"/>
                </a:solidFill>
              </a:rPr>
              <a:t>人，占总数的</a:t>
            </a:r>
            <a:r>
              <a:rPr lang="en-US" altLang="zh-CN" sz="2400" b="1" dirty="0">
                <a:solidFill>
                  <a:srgbClr val="000000"/>
                </a:solidFill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</a:rPr>
              <a:t>％。</a:t>
            </a:r>
          </a:p>
          <a:p>
            <a:r>
              <a:rPr lang="en-US" altLang="zh-CN" sz="2400" b="1" dirty="0"/>
              <a:t>                            </a:t>
            </a:r>
            <a:r>
              <a:rPr lang="en-US" altLang="zh-CN" sz="2400" b="1" dirty="0" smtClean="0"/>
              <a:t>              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摘自陈正祥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中国文化地理</a:t>
            </a:r>
            <a:r>
              <a:rPr lang="en-US" altLang="zh-CN" sz="2400" b="1" dirty="0"/>
              <a:t>》 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>
            <a:off x="3759518" y="3068638"/>
            <a:ext cx="6697663" cy="0"/>
          </a:xfrm>
          <a:prstGeom prst="line">
            <a:avLst/>
          </a:prstGeom>
          <a:noFill/>
          <a:ln w="28575">
            <a:solidFill>
              <a:srgbClr val="CC99FF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4" descr="U_1496~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195" y="1628774"/>
            <a:ext cx="223823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3357349" y="5234154"/>
            <a:ext cx="7465325" cy="1228725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       以上两则材料反映了什么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历史现象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？</a:t>
            </a:r>
            <a:endParaRPr lang="en-US" altLang="zh-CN" sz="3600" b="1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935616" y="1520221"/>
            <a:ext cx="952507" cy="3571900"/>
            <a:chOff x="10382279" y="1643051"/>
            <a:chExt cx="952507" cy="3571900"/>
          </a:xfrm>
        </p:grpSpPr>
        <p:sp>
          <p:nvSpPr>
            <p:cNvPr id="3" name="AutoShape 14"/>
            <p:cNvSpPr>
              <a:spLocks noChangeArrowheads="1"/>
            </p:cNvSpPr>
            <p:nvPr/>
          </p:nvSpPr>
          <p:spPr bwMode="gray">
            <a:xfrm rot="5400000">
              <a:off x="9072583" y="2952747"/>
              <a:ext cx="3571900" cy="95250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465105" y="1686433"/>
              <a:ext cx="861774" cy="34297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b="1" dirty="0" smtClean="0">
                  <a:latin typeface="黑体" pitchFamily="49" charset="-122"/>
                  <a:ea typeface="黑体" pitchFamily="49" charset="-122"/>
                </a:rPr>
                <a:t>经济重心南移</a:t>
              </a:r>
              <a:endParaRPr lang="zh-CN" altLang="en-US" sz="44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680694" y="1190556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3399"/>
              </a:gs>
              <a:gs pos="50000">
                <a:srgbClr val="333399">
                  <a:gamma/>
                  <a:tint val="21176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88238" y="1069217"/>
            <a:ext cx="4395716" cy="685800"/>
            <a:chOff x="2270125" y="1628775"/>
            <a:chExt cx="4395716" cy="68580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2270125" y="1628775"/>
              <a:ext cx="685800" cy="685800"/>
            </a:xfrm>
            <a:prstGeom prst="diamond">
              <a:avLst/>
            </a:prstGeom>
            <a:solidFill>
              <a:srgbClr val="3333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gray">
            <a:xfrm>
              <a:off x="2424113" y="1727200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3236841" y="1750113"/>
              <a:ext cx="34290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南北分界线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AutoShape 9"/>
          <p:cNvSpPr>
            <a:spLocks noChangeArrowheads="1"/>
          </p:cNvSpPr>
          <p:nvPr/>
        </p:nvSpPr>
        <p:spPr bwMode="gray">
          <a:xfrm>
            <a:off x="3197035" y="2250199"/>
            <a:ext cx="4445711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gray">
          <a:xfrm>
            <a:off x="2788740" y="2117489"/>
            <a:ext cx="685800" cy="685800"/>
          </a:xfrm>
          <a:prstGeom prst="diamond">
            <a:avLst/>
          </a:prstGeom>
          <a:solidFill>
            <a:srgbClr val="FF00FF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gray">
          <a:xfrm>
            <a:off x="2983670" y="225685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3698597" y="2289554"/>
            <a:ext cx="3429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经济重心的含义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97420" y="3068638"/>
            <a:ext cx="4840359" cy="685800"/>
            <a:chOff x="2270125" y="3068638"/>
            <a:chExt cx="4724400" cy="685800"/>
          </a:xfrm>
        </p:grpSpPr>
        <p:sp>
          <p:nvSpPr>
            <p:cNvPr id="16" name="AutoShape 14"/>
            <p:cNvSpPr>
              <a:spLocks noChangeArrowheads="1"/>
            </p:cNvSpPr>
            <p:nvPr/>
          </p:nvSpPr>
          <p:spPr bwMode="gray">
            <a:xfrm>
              <a:off x="2651125" y="3187701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9999">
                    <a:gamma/>
                    <a:tint val="21176"/>
                    <a:invGamma/>
                  </a:srgbClr>
                </a:gs>
                <a:gs pos="100000">
                  <a:srgbClr val="009999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AutoShape 15"/>
            <p:cNvSpPr>
              <a:spLocks noChangeArrowheads="1"/>
            </p:cNvSpPr>
            <p:nvPr/>
          </p:nvSpPr>
          <p:spPr bwMode="gray">
            <a:xfrm>
              <a:off x="2270125" y="3068638"/>
              <a:ext cx="685800" cy="685800"/>
            </a:xfrm>
            <a:prstGeom prst="diamond">
              <a:avLst/>
            </a:prstGeom>
            <a:solidFill>
              <a:srgbClr val="0099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3159466" y="3213101"/>
              <a:ext cx="34290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经济重心南移时间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2424113" y="3167063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</p:grpSp>
      <p:sp>
        <p:nvSpPr>
          <p:cNvPr id="25" name="AutoShape 19"/>
          <p:cNvSpPr>
            <a:spLocks noChangeArrowheads="1"/>
          </p:cNvSpPr>
          <p:nvPr/>
        </p:nvSpPr>
        <p:spPr bwMode="gray">
          <a:xfrm>
            <a:off x="3333513" y="4192564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/>
              </a:gs>
              <a:gs pos="50000">
                <a:srgbClr val="FFFFFF"/>
              </a:gs>
              <a:gs pos="100000">
                <a:srgbClr val="FF9933"/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84276" y="4100797"/>
            <a:ext cx="4366152" cy="685800"/>
            <a:chOff x="2365661" y="3964319"/>
            <a:chExt cx="4366152" cy="685800"/>
          </a:xfrm>
        </p:grpSpPr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2365661" y="3964319"/>
              <a:ext cx="685800" cy="685800"/>
            </a:xfrm>
            <a:prstGeom prst="diamond">
              <a:avLst/>
            </a:prstGeom>
            <a:solidFill>
              <a:srgbClr val="FF9933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10748" y="408878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gray">
            <a:xfrm>
              <a:off x="3302813" y="4042438"/>
              <a:ext cx="34290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lang="zh-CN" altLang="en-US" sz="2400" b="1" dirty="0"/>
                <a:t>经济重心南移原因</a:t>
              </a:r>
              <a:endParaRPr lang="en-US" altLang="zh-CN" sz="2400" b="1" dirty="0"/>
            </a:p>
          </p:txBody>
        </p:sp>
      </p:grpSp>
      <p:grpSp>
        <p:nvGrpSpPr>
          <p:cNvPr id="26" name="Group 47"/>
          <p:cNvGrpSpPr>
            <a:grpSpLocks/>
          </p:cNvGrpSpPr>
          <p:nvPr/>
        </p:nvGrpSpPr>
        <p:grpSpPr bwMode="auto">
          <a:xfrm>
            <a:off x="2424373" y="5117578"/>
            <a:ext cx="4724400" cy="685800"/>
            <a:chOff x="1424" y="3430"/>
            <a:chExt cx="2976" cy="432"/>
          </a:xfrm>
        </p:grpSpPr>
        <p:sp>
          <p:nvSpPr>
            <p:cNvPr id="27" name="AutoShape 19"/>
            <p:cNvSpPr>
              <a:spLocks noChangeArrowheads="1"/>
            </p:cNvSpPr>
            <p:nvPr/>
          </p:nvSpPr>
          <p:spPr bwMode="gray">
            <a:xfrm>
              <a:off x="1664" y="350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tint val="2117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20"/>
            <p:cNvSpPr>
              <a:spLocks noChangeArrowheads="1"/>
            </p:cNvSpPr>
            <p:nvPr/>
          </p:nvSpPr>
          <p:spPr bwMode="gray">
            <a:xfrm>
              <a:off x="1424" y="3430"/>
              <a:ext cx="432" cy="432"/>
            </a:xfrm>
            <a:prstGeom prst="diamond">
              <a:avLst/>
            </a:prstGeom>
            <a:solidFill>
              <a:srgbClr val="99CC00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gray">
            <a:xfrm>
              <a:off x="2014" y="3505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经济重心南移影响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gray">
            <a:xfrm>
              <a:off x="1521" y="3492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4730845" y="255447"/>
            <a:ext cx="4959350" cy="798513"/>
            <a:chOff x="1424" y="3359"/>
            <a:chExt cx="3124" cy="503"/>
          </a:xfrm>
        </p:grpSpPr>
        <p:sp>
          <p:nvSpPr>
            <p:cNvPr id="4" name="AutoShape 20"/>
            <p:cNvSpPr>
              <a:spLocks noChangeArrowheads="1"/>
            </p:cNvSpPr>
            <p:nvPr/>
          </p:nvSpPr>
          <p:spPr bwMode="gray">
            <a:xfrm>
              <a:off x="1424" y="3430"/>
              <a:ext cx="432" cy="432"/>
            </a:xfrm>
            <a:prstGeom prst="diamond">
              <a:avLst/>
            </a:prstGeom>
            <a:solidFill>
              <a:srgbClr val="99CC00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Text Box 21"/>
            <p:cNvSpPr txBox="1">
              <a:spLocks noChangeArrowheads="1"/>
            </p:cNvSpPr>
            <p:nvPr/>
          </p:nvSpPr>
          <p:spPr bwMode="gray">
            <a:xfrm>
              <a:off x="1859" y="3359"/>
              <a:ext cx="2689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经济重心南移影响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Text Box 22"/>
            <p:cNvSpPr txBox="1">
              <a:spLocks noChangeArrowheads="1"/>
            </p:cNvSpPr>
            <p:nvPr/>
          </p:nvSpPr>
          <p:spPr bwMode="gray">
            <a:xfrm>
              <a:off x="1521" y="3492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</p:grpSp>
      <p:sp>
        <p:nvSpPr>
          <p:cNvPr id="7" name="Line 17"/>
          <p:cNvSpPr>
            <a:spLocks noChangeShapeType="1"/>
          </p:cNvSpPr>
          <p:nvPr/>
        </p:nvSpPr>
        <p:spPr bwMode="auto">
          <a:xfrm>
            <a:off x="5656134" y="917364"/>
            <a:ext cx="3886200" cy="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536114" y="1119116"/>
            <a:ext cx="8887062" cy="3916908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220872" y="1541227"/>
            <a:ext cx="76836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</a:rPr>
              <a:t>材料一：</a:t>
            </a:r>
            <a:r>
              <a:rPr lang="zh-CN" altLang="en-US" sz="2400" b="1" dirty="0"/>
              <a:t>唐代状元主要分布在长江中下游各省，其中河北（</a:t>
            </a:r>
            <a:r>
              <a:rPr lang="en-US" altLang="zh-CN" sz="2400" b="1" dirty="0"/>
              <a:t>17</a:t>
            </a:r>
            <a:r>
              <a:rPr lang="zh-CN" altLang="en-US" sz="2400" b="1" dirty="0"/>
              <a:t>人）、河南（</a:t>
            </a:r>
            <a:r>
              <a:rPr lang="en-US" altLang="zh-CN" sz="2400" b="1" dirty="0"/>
              <a:t>13</a:t>
            </a:r>
            <a:r>
              <a:rPr lang="zh-CN" altLang="en-US" sz="2400" b="1" dirty="0"/>
              <a:t>人） 、山西（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人） 、陕西（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人）等居多，以河北为最。                                     </a:t>
            </a:r>
          </a:p>
          <a:p>
            <a:r>
              <a:rPr lang="en-US" altLang="zh-CN" sz="2400" b="1" dirty="0"/>
              <a:t>                             </a:t>
            </a:r>
            <a:r>
              <a:rPr lang="en-US" altLang="zh-CN" sz="2400" b="1" dirty="0" smtClean="0"/>
              <a:t>       ——</a:t>
            </a:r>
            <a:r>
              <a:rPr lang="zh-CN" altLang="en-US" sz="2400" b="1" dirty="0"/>
              <a:t>摘自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中国人才</a:t>
            </a:r>
            <a:r>
              <a:rPr lang="en-US" altLang="zh-CN" sz="2400" b="1" dirty="0"/>
              <a:t>》2002</a:t>
            </a:r>
            <a:r>
              <a:rPr lang="zh-CN" altLang="en-US" sz="2400" b="1" dirty="0"/>
              <a:t>年第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期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343701" y="3123232"/>
            <a:ext cx="757450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FF3300"/>
                </a:solidFill>
              </a:rPr>
              <a:t>材料二：</a:t>
            </a:r>
            <a:r>
              <a:rPr lang="zh-CN" altLang="en-US" sz="2400" b="1" dirty="0">
                <a:solidFill>
                  <a:srgbClr val="000000"/>
                </a:solidFill>
              </a:rPr>
              <a:t>从明洪武四年（</a:t>
            </a:r>
            <a:r>
              <a:rPr lang="en-US" altLang="zh-CN" sz="2400" b="1" dirty="0">
                <a:solidFill>
                  <a:srgbClr val="000000"/>
                </a:solidFill>
              </a:rPr>
              <a:t>1371</a:t>
            </a:r>
            <a:r>
              <a:rPr lang="zh-CN" altLang="en-US" sz="2400" b="1" dirty="0">
                <a:solidFill>
                  <a:srgbClr val="000000"/>
                </a:solidFill>
              </a:rPr>
              <a:t>）到万历四十四年（</a:t>
            </a:r>
            <a:r>
              <a:rPr lang="en-US" altLang="zh-CN" sz="2400" b="1" dirty="0">
                <a:solidFill>
                  <a:srgbClr val="000000"/>
                </a:solidFill>
              </a:rPr>
              <a:t>1616</a:t>
            </a:r>
            <a:r>
              <a:rPr lang="zh-CN" altLang="en-US" sz="2400" b="1" dirty="0">
                <a:solidFill>
                  <a:srgbClr val="000000"/>
                </a:solidFill>
              </a:rPr>
              <a:t>）的</a:t>
            </a:r>
            <a:r>
              <a:rPr lang="en-US" altLang="zh-CN" sz="2400" b="1" dirty="0">
                <a:solidFill>
                  <a:srgbClr val="000000"/>
                </a:solidFill>
              </a:rPr>
              <a:t>245</a:t>
            </a:r>
            <a:r>
              <a:rPr lang="zh-CN" altLang="en-US" sz="2400" b="1" dirty="0">
                <a:solidFill>
                  <a:srgbClr val="000000"/>
                </a:solidFill>
              </a:rPr>
              <a:t>年间，共产生状元、榜眼、探花、会元</a:t>
            </a:r>
            <a:r>
              <a:rPr lang="en-US" altLang="zh-CN" sz="2400" b="1" dirty="0">
                <a:solidFill>
                  <a:srgbClr val="000000"/>
                </a:solidFill>
              </a:rPr>
              <a:t>244</a:t>
            </a:r>
            <a:r>
              <a:rPr lang="zh-CN" altLang="en-US" sz="2400" b="1" dirty="0">
                <a:solidFill>
                  <a:srgbClr val="000000"/>
                </a:solidFill>
              </a:rPr>
              <a:t>人，南方有</a:t>
            </a:r>
            <a:r>
              <a:rPr lang="en-US" altLang="zh-CN" sz="2400" b="1" dirty="0">
                <a:solidFill>
                  <a:srgbClr val="000000"/>
                </a:solidFill>
              </a:rPr>
              <a:t>215</a:t>
            </a:r>
            <a:r>
              <a:rPr lang="zh-CN" altLang="en-US" sz="2400" b="1" dirty="0">
                <a:solidFill>
                  <a:srgbClr val="000000"/>
                </a:solidFill>
              </a:rPr>
              <a:t>人，占总数的</a:t>
            </a:r>
            <a:r>
              <a:rPr lang="en-US" altLang="zh-CN" sz="2400" b="1" dirty="0">
                <a:solidFill>
                  <a:srgbClr val="000000"/>
                </a:solidFill>
              </a:rPr>
              <a:t>88</a:t>
            </a:r>
            <a:r>
              <a:rPr lang="zh-CN" altLang="en-US" sz="2400" b="1" dirty="0">
                <a:solidFill>
                  <a:srgbClr val="000000"/>
                </a:solidFill>
              </a:rPr>
              <a:t>％，北方仅有</a:t>
            </a:r>
            <a:r>
              <a:rPr lang="en-US" altLang="zh-CN" sz="2400" b="1" dirty="0">
                <a:solidFill>
                  <a:srgbClr val="000000"/>
                </a:solidFill>
              </a:rPr>
              <a:t>29</a:t>
            </a:r>
            <a:r>
              <a:rPr lang="zh-CN" altLang="en-US" sz="2400" b="1" dirty="0">
                <a:solidFill>
                  <a:srgbClr val="000000"/>
                </a:solidFill>
              </a:rPr>
              <a:t>人，占总数的</a:t>
            </a:r>
            <a:r>
              <a:rPr lang="en-US" altLang="zh-CN" sz="2400" b="1" dirty="0">
                <a:solidFill>
                  <a:srgbClr val="000000"/>
                </a:solidFill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</a:rPr>
              <a:t>％。</a:t>
            </a:r>
          </a:p>
          <a:p>
            <a:r>
              <a:rPr lang="en-US" altLang="zh-CN" sz="2400" b="1" dirty="0"/>
              <a:t>                            </a:t>
            </a:r>
            <a:r>
              <a:rPr lang="en-US" altLang="zh-CN" sz="2400" b="1" dirty="0" smtClean="0"/>
              <a:t>              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摘自陈正祥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中国文化地理</a:t>
            </a:r>
            <a:r>
              <a:rPr lang="en-US" altLang="zh-CN" sz="2400" b="1" dirty="0"/>
              <a:t>》 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>
            <a:off x="3759518" y="3068638"/>
            <a:ext cx="6697663" cy="0"/>
          </a:xfrm>
          <a:prstGeom prst="line">
            <a:avLst/>
          </a:prstGeom>
          <a:noFill/>
          <a:ln w="28575">
            <a:solidFill>
              <a:srgbClr val="CC99FF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4" descr="U_1496~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195" y="1628774"/>
            <a:ext cx="223823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48168" y="5129257"/>
            <a:ext cx="7724632" cy="1592263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材料说明南方的文化教育超越北方；</a:t>
            </a:r>
          </a:p>
          <a:p>
            <a:r>
              <a:rPr lang="zh-CN" altLang="en-US" sz="3200" b="1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随着经济重心南移，商业、海外贸易重心也转移到南方。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/>
          <p:cNvSpPr>
            <a:spLocks noChangeArrowheads="1"/>
          </p:cNvSpPr>
          <p:nvPr/>
        </p:nvSpPr>
        <p:spPr bwMode="gray">
          <a:xfrm>
            <a:off x="4619743" y="678503"/>
            <a:ext cx="4810859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/>
          </a:p>
        </p:txBody>
      </p:sp>
      <p:sp>
        <p:nvSpPr>
          <p:cNvPr id="3" name="Text Box 41"/>
          <p:cNvSpPr txBox="1">
            <a:spLocks noChangeArrowheads="1"/>
          </p:cNvSpPr>
          <p:nvPr/>
        </p:nvSpPr>
        <p:spPr bwMode="auto">
          <a:xfrm>
            <a:off x="5147076" y="650875"/>
            <a:ext cx="4679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ea typeface="黑体" pitchFamily="2" charset="-122"/>
              </a:rPr>
              <a:t>经济重心南移</a:t>
            </a:r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4562959" y="1683366"/>
            <a:ext cx="4724400" cy="685800"/>
            <a:chOff x="1430" y="1026"/>
            <a:chExt cx="2976" cy="432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1670" y="1101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50000">
                  <a:srgbClr val="333399">
                    <a:gamma/>
                    <a:tint val="21176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1430" y="1026"/>
              <a:ext cx="432" cy="432"/>
            </a:xfrm>
            <a:prstGeom prst="diamond">
              <a:avLst/>
            </a:prstGeom>
            <a:solidFill>
              <a:srgbClr val="3333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gray">
            <a:xfrm>
              <a:off x="1814" y="1101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南北分界线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527" y="108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</p:grp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4562959" y="2363147"/>
            <a:ext cx="4724400" cy="685800"/>
            <a:chOff x="1430" y="1480"/>
            <a:chExt cx="2976" cy="432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1670" y="155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FF"/>
                </a:gs>
                <a:gs pos="50000">
                  <a:srgbClr val="FFFFFF"/>
                </a:gs>
                <a:gs pos="100000">
                  <a:srgbClr val="FF00FF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gray">
            <a:xfrm>
              <a:off x="1430" y="1480"/>
              <a:ext cx="432" cy="432"/>
            </a:xfrm>
            <a:prstGeom prst="diamond">
              <a:avLst/>
            </a:prstGeom>
            <a:solidFill>
              <a:srgbClr val="FF00FF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gray">
            <a:xfrm>
              <a:off x="1814" y="1554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经济重心含义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gray">
            <a:xfrm>
              <a:off x="1527" y="1542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9301" y="3041342"/>
            <a:ext cx="4724400" cy="685800"/>
            <a:chOff x="2270125" y="3068638"/>
            <a:chExt cx="4724400" cy="685800"/>
          </a:xfrm>
        </p:grpSpPr>
        <p:sp>
          <p:nvSpPr>
            <p:cNvPr id="15" name="AutoShape 14"/>
            <p:cNvSpPr>
              <a:spLocks noChangeArrowheads="1"/>
            </p:cNvSpPr>
            <p:nvPr/>
          </p:nvSpPr>
          <p:spPr bwMode="gray">
            <a:xfrm>
              <a:off x="2651125" y="3187701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9999">
                    <a:gamma/>
                    <a:tint val="21176"/>
                    <a:invGamma/>
                  </a:srgbClr>
                </a:gs>
                <a:gs pos="100000">
                  <a:srgbClr val="009999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gray">
            <a:xfrm>
              <a:off x="2270125" y="3068638"/>
              <a:ext cx="685800" cy="685800"/>
            </a:xfrm>
            <a:prstGeom prst="diamond">
              <a:avLst/>
            </a:prstGeom>
            <a:solidFill>
              <a:srgbClr val="0099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gray">
            <a:xfrm>
              <a:off x="2879725" y="3213101"/>
              <a:ext cx="34290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经济重心南移时间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gray">
            <a:xfrm>
              <a:off x="2424113" y="3167063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</p:grpSp>
      <p:sp>
        <p:nvSpPr>
          <p:cNvPr id="23" name="AutoShape 19"/>
          <p:cNvSpPr>
            <a:spLocks noChangeArrowheads="1"/>
          </p:cNvSpPr>
          <p:nvPr/>
        </p:nvSpPr>
        <p:spPr bwMode="gray">
          <a:xfrm>
            <a:off x="5039484" y="4110674"/>
            <a:ext cx="4240994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/>
              </a:gs>
              <a:gs pos="50000">
                <a:srgbClr val="FFFFFF"/>
              </a:gs>
              <a:gs pos="100000">
                <a:srgbClr val="FF9933"/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90244" y="3991615"/>
            <a:ext cx="4038600" cy="685800"/>
            <a:chOff x="2270125" y="4005263"/>
            <a:chExt cx="4038600" cy="685800"/>
          </a:xfrm>
        </p:grpSpPr>
        <p:sp>
          <p:nvSpPr>
            <p:cNvPr id="20" name="AutoShape 20"/>
            <p:cNvSpPr>
              <a:spLocks noChangeArrowheads="1"/>
            </p:cNvSpPr>
            <p:nvPr/>
          </p:nvSpPr>
          <p:spPr bwMode="gray">
            <a:xfrm>
              <a:off x="2270125" y="4005263"/>
              <a:ext cx="685800" cy="685800"/>
            </a:xfrm>
            <a:prstGeom prst="diamond">
              <a:avLst/>
            </a:prstGeom>
            <a:solidFill>
              <a:srgbClr val="FF9933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28860" y="4143380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gray">
            <a:xfrm>
              <a:off x="2879725" y="4124325"/>
              <a:ext cx="34290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lang="zh-CN" altLang="en-US" sz="2400" b="1" dirty="0"/>
                <a:t>经济重心南移原因</a:t>
              </a:r>
              <a:endParaRPr lang="en-US" altLang="zh-CN" sz="2400" b="1" dirty="0"/>
            </a:p>
          </p:txBody>
        </p:sp>
      </p:grp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5667754" y="3718234"/>
            <a:ext cx="2909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/>
              <a:t>魏晋南北朝至南宋  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4992285" y="4581525"/>
            <a:ext cx="53990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/>
              <a:t>① 南方战乱少，社会相对稳定；</a:t>
            </a:r>
          </a:p>
          <a:p>
            <a:r>
              <a:rPr lang="zh-CN" altLang="en-US" sz="2000" b="1" dirty="0"/>
              <a:t>② 南方自然条件优越；</a:t>
            </a:r>
          </a:p>
          <a:p>
            <a:r>
              <a:rPr lang="zh-CN" altLang="en-US" sz="2000" b="1" dirty="0"/>
              <a:t>③ 移民南迁，带来劳动力和先进生产技术。  </a:t>
            </a:r>
          </a:p>
        </p:txBody>
      </p:sp>
      <p:grpSp>
        <p:nvGrpSpPr>
          <p:cNvPr id="26" name="Group 47"/>
          <p:cNvGrpSpPr>
            <a:grpSpLocks/>
          </p:cNvGrpSpPr>
          <p:nvPr/>
        </p:nvGrpSpPr>
        <p:grpSpPr bwMode="auto">
          <a:xfrm>
            <a:off x="4580720" y="5458770"/>
            <a:ext cx="4724400" cy="685800"/>
            <a:chOff x="1424" y="3430"/>
            <a:chExt cx="2976" cy="432"/>
          </a:xfrm>
        </p:grpSpPr>
        <p:sp>
          <p:nvSpPr>
            <p:cNvPr id="27" name="AutoShape 19"/>
            <p:cNvSpPr>
              <a:spLocks noChangeArrowheads="1"/>
            </p:cNvSpPr>
            <p:nvPr/>
          </p:nvSpPr>
          <p:spPr bwMode="gray">
            <a:xfrm>
              <a:off x="1664" y="350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tint val="21176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20"/>
            <p:cNvSpPr>
              <a:spLocks noChangeArrowheads="1"/>
            </p:cNvSpPr>
            <p:nvPr/>
          </p:nvSpPr>
          <p:spPr bwMode="gray">
            <a:xfrm>
              <a:off x="1424" y="3430"/>
              <a:ext cx="432" cy="432"/>
            </a:xfrm>
            <a:prstGeom prst="diamond">
              <a:avLst/>
            </a:prstGeom>
            <a:solidFill>
              <a:srgbClr val="99CC00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gray">
            <a:xfrm>
              <a:off x="1808" y="3505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经济重心南移影响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gray">
            <a:xfrm>
              <a:off x="1521" y="3492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5</a:t>
              </a:r>
            </a:p>
          </p:txBody>
        </p:sp>
      </p:grpSp>
      <p:sp>
        <p:nvSpPr>
          <p:cNvPr id="31" name="WordArt 42"/>
          <p:cNvSpPr>
            <a:spLocks noChangeArrowheads="1" noChangeShapeType="1" noTextEdit="1"/>
          </p:cNvSpPr>
          <p:nvPr/>
        </p:nvSpPr>
        <p:spPr bwMode="auto">
          <a:xfrm rot="5400000">
            <a:off x="1193955" y="2918361"/>
            <a:ext cx="3455988" cy="93662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-968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隶书"/>
                <a:ea typeface="隶书"/>
              </a:rPr>
              <a:t>微课小结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393459" y="1996531"/>
            <a:ext cx="576103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ungsuh"/>
              </a:rPr>
              <a:t>See you again!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Gungsuh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80"/>
            <a:ext cx="12205335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9874" y="426281"/>
            <a:ext cx="4463955" cy="741883"/>
            <a:chOff x="2270125" y="1572692"/>
            <a:chExt cx="4463955" cy="741883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gray">
            <a:xfrm>
              <a:off x="2270125" y="1628775"/>
              <a:ext cx="685800" cy="685800"/>
            </a:xfrm>
            <a:prstGeom prst="diamond">
              <a:avLst/>
            </a:prstGeom>
            <a:solidFill>
              <a:srgbClr val="3333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Text Box 7"/>
            <p:cNvSpPr txBox="1">
              <a:spLocks noChangeArrowheads="1"/>
            </p:cNvSpPr>
            <p:nvPr/>
          </p:nvSpPr>
          <p:spPr bwMode="gray">
            <a:xfrm>
              <a:off x="2424113" y="1727200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gray">
            <a:xfrm>
              <a:off x="3305080" y="1572692"/>
              <a:ext cx="3429000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南北分界线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Line 17"/>
          <p:cNvSpPr>
            <a:spLocks noChangeShapeType="1"/>
          </p:cNvSpPr>
          <p:nvPr/>
        </p:nvSpPr>
        <p:spPr bwMode="auto">
          <a:xfrm>
            <a:off x="2831043" y="1299508"/>
            <a:ext cx="3886200" cy="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6" descr="U_2568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0436" y="1568414"/>
            <a:ext cx="7942997" cy="3743325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077564" y="5535246"/>
            <a:ext cx="7109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ea typeface="华文新魏" pitchFamily="2" charset="-122"/>
              </a:rPr>
              <a:t>生活小调查：您吃</a:t>
            </a:r>
            <a:r>
              <a:rPr lang="zh-CN" altLang="en-US" sz="3600" b="1" dirty="0" smtClean="0">
                <a:ea typeface="华文新魏" pitchFamily="2" charset="-122"/>
              </a:rPr>
              <a:t>桃子要削</a:t>
            </a:r>
            <a:r>
              <a:rPr lang="zh-CN" altLang="en-US" sz="3600" b="1" dirty="0">
                <a:ea typeface="华文新魏" pitchFamily="2" charset="-122"/>
              </a:rPr>
              <a:t>皮吗？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7" y="571480"/>
            <a:ext cx="11178013" cy="2016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024" y="2854297"/>
            <a:ext cx="8939283" cy="3522662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10147127" y="2704172"/>
            <a:ext cx="1079500" cy="3455988"/>
          </a:xfrm>
          <a:prstGeom prst="wedgeEllipseCallout">
            <a:avLst>
              <a:gd name="adj1" fmla="val -98088"/>
              <a:gd name="adj2" fmla="val 19819"/>
            </a:avLst>
          </a:prstGeom>
          <a:solidFill>
            <a:srgbClr val="BBE0E3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450299" y="2757204"/>
            <a:ext cx="576263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dirty="0">
                <a:ea typeface="黑体" pitchFamily="2" charset="-122"/>
              </a:rPr>
              <a:t>南北习俗有</a:t>
            </a:r>
            <a:r>
              <a:rPr lang="zh-CN" altLang="en-US" sz="3000" dirty="0">
                <a:solidFill>
                  <a:srgbClr val="FF0000"/>
                </a:solidFill>
                <a:ea typeface="黑体" pitchFamily="2" charset="-122"/>
              </a:rPr>
              <a:t>差异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1842447" y="579769"/>
            <a:ext cx="8734567" cy="5256212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81670" y="1584325"/>
            <a:ext cx="636729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我国</a:t>
            </a:r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疆域辽阔，有南方北方之分，南方、北方在气候、经济、生活习俗等方面有一定差异。 </a:t>
            </a:r>
          </a:p>
          <a:p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南北方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分界线</a:t>
            </a:r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在哪里？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321" y="555672"/>
            <a:ext cx="8871045" cy="446563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3" name="AutoShape 10"/>
          <p:cNvSpPr>
            <a:spLocks noChangeArrowheads="1"/>
          </p:cNvSpPr>
          <p:nvPr/>
        </p:nvSpPr>
        <p:spPr bwMode="auto">
          <a:xfrm rot="21069748">
            <a:off x="5558533" y="2631915"/>
            <a:ext cx="2431886" cy="646112"/>
          </a:xfrm>
          <a:prstGeom prst="wave">
            <a:avLst>
              <a:gd name="adj1" fmla="val 20644"/>
              <a:gd name="adj2" fmla="val 1329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617344" y="5223563"/>
            <a:ext cx="567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ea typeface="华文新魏" pitchFamily="2" charset="-122"/>
              </a:rPr>
              <a:t>南北之分以</a:t>
            </a:r>
            <a:r>
              <a:rPr lang="zh-CN" altLang="en-US" sz="3600" b="1" dirty="0">
                <a:solidFill>
                  <a:srgbClr val="FF3300"/>
                </a:solidFill>
                <a:ea typeface="华文新魏" pitchFamily="2" charset="-122"/>
              </a:rPr>
              <a:t>秦岭、淮河</a:t>
            </a:r>
            <a:r>
              <a:rPr lang="zh-CN" altLang="en-US" sz="3600" b="1" dirty="0">
                <a:ea typeface="华文新魏" pitchFamily="2" charset="-122"/>
              </a:rPr>
              <a:t>为界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/>
          <p:cNvSpPr>
            <a:spLocks noChangeArrowheads="1"/>
          </p:cNvSpPr>
          <p:nvPr/>
        </p:nvSpPr>
        <p:spPr bwMode="gray">
          <a:xfrm>
            <a:off x="1806101" y="766361"/>
            <a:ext cx="685800" cy="685800"/>
          </a:xfrm>
          <a:prstGeom prst="diamond">
            <a:avLst/>
          </a:prstGeom>
          <a:solidFill>
            <a:srgbClr val="FF00FF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gray">
          <a:xfrm>
            <a:off x="1987384" y="86478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>
            <a:off x="2831043" y="1367747"/>
            <a:ext cx="3886200" cy="0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gray">
          <a:xfrm>
            <a:off x="2606770" y="556288"/>
            <a:ext cx="432628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经济重心的含义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836" y="1549353"/>
            <a:ext cx="7328468" cy="467995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accent2">
                <a:alpha val="50000"/>
              </a:schemeClr>
            </a:outerShdw>
          </a:effectLst>
        </p:spPr>
      </p:pic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9219535" y="1733266"/>
            <a:ext cx="2121753" cy="376678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1C39F"/>
              </a:gs>
              <a:gs pos="17500">
                <a:srgbClr val="F0EBD5"/>
              </a:gs>
              <a:gs pos="50000">
                <a:srgbClr val="FFEFD1"/>
              </a:gs>
              <a:gs pos="82500">
                <a:srgbClr val="F0EBD5"/>
              </a:gs>
              <a:gs pos="100000">
                <a:srgbClr val="D1C39F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345566" y="2029156"/>
            <a:ext cx="210490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ea typeface="华文新魏" pitchFamily="2" charset="-122"/>
              </a:rPr>
              <a:t>请判断是</a:t>
            </a:r>
            <a:r>
              <a:rPr lang="zh-CN" altLang="en-US" sz="3200" b="1" dirty="0">
                <a:solidFill>
                  <a:srgbClr val="FF3300"/>
                </a:solidFill>
                <a:ea typeface="华文新魏" pitchFamily="2" charset="-122"/>
              </a:rPr>
              <a:t>南方</a:t>
            </a:r>
            <a:r>
              <a:rPr lang="zh-CN" altLang="en-US" sz="3200" b="1" dirty="0">
                <a:ea typeface="华文新魏" pitchFamily="2" charset="-122"/>
              </a:rPr>
              <a:t>经济总量大，还是</a:t>
            </a:r>
            <a:r>
              <a:rPr lang="zh-CN" altLang="en-US" sz="3200" b="1" dirty="0">
                <a:solidFill>
                  <a:srgbClr val="FF3300"/>
                </a:solidFill>
                <a:ea typeface="华文新魏" pitchFamily="2" charset="-122"/>
              </a:rPr>
              <a:t>北方</a:t>
            </a:r>
            <a:r>
              <a:rPr lang="zh-CN" altLang="en-US" sz="3200" b="1" dirty="0">
                <a:ea typeface="华文新魏" pitchFamily="2" charset="-122"/>
              </a:rPr>
              <a:t>经济总量大？</a:t>
            </a:r>
          </a:p>
        </p:txBody>
      </p:sp>
      <p:sp>
        <p:nvSpPr>
          <p:cNvPr id="11" name="AutoShape 38"/>
          <p:cNvSpPr>
            <a:spLocks noChangeArrowheads="1"/>
          </p:cNvSpPr>
          <p:nvPr/>
        </p:nvSpPr>
        <p:spPr bwMode="auto">
          <a:xfrm rot="10800000">
            <a:off x="8463388" y="3101594"/>
            <a:ext cx="694259" cy="720725"/>
          </a:xfrm>
          <a:custGeom>
            <a:avLst/>
            <a:gdLst>
              <a:gd name="T0" fmla="*/ 270271 w 21600"/>
              <a:gd name="T1" fmla="*/ 0 h 21600"/>
              <a:gd name="T2" fmla="*/ 0 w 21600"/>
              <a:gd name="T3" fmla="*/ 360363 h 21600"/>
              <a:gd name="T4" fmla="*/ 270271 w 21600"/>
              <a:gd name="T5" fmla="*/ 720725 h 21600"/>
              <a:gd name="T6" fmla="*/ 360362 w 21600"/>
              <a:gd name="T7" fmla="*/ 36036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1258887" y="692150"/>
            <a:ext cx="9754855" cy="5111750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73254" y="1652872"/>
            <a:ext cx="776256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经济重心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也即与其他地区相比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人烟稠密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经济发达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是国家和当时社会最主要的经济区。</a:t>
            </a:r>
            <a:r>
              <a:rPr lang="zh-CN" altLang="en-US" sz="3600" b="1" dirty="0">
                <a:ea typeface="楷体_GB2312" pitchFamily="49" charset="-122"/>
              </a:rPr>
              <a:t>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>
                <a:latin typeface="隶书" pitchFamily="49" charset="-122"/>
                <a:ea typeface="隶书" pitchFamily="49" charset="-122"/>
              </a:rPr>
              <a:t>           </a:t>
            </a:r>
          </a:p>
          <a:p>
            <a:r>
              <a:rPr lang="en-US" altLang="zh-CN" sz="3200" dirty="0">
                <a:latin typeface="隶书" pitchFamily="49" charset="-122"/>
                <a:ea typeface="隶书" pitchFamily="49" charset="-122"/>
              </a:rPr>
              <a:t>      </a:t>
            </a:r>
            <a:r>
              <a:rPr lang="en-US" altLang="zh-CN" sz="2400" dirty="0">
                <a:ea typeface="楷体_GB2312" pitchFamily="49" charset="-122"/>
              </a:rPr>
              <a:t>——</a:t>
            </a:r>
            <a:r>
              <a:rPr lang="zh-CN" altLang="en-US" sz="2400" dirty="0">
                <a:latin typeface="隶书" pitchFamily="49" charset="-122"/>
                <a:ea typeface="楷体_GB2312" pitchFamily="49" charset="-122"/>
              </a:rPr>
              <a:t>摘自程民生</a:t>
            </a:r>
            <a:r>
              <a:rPr lang="en-US" altLang="zh-CN" sz="2400" dirty="0">
                <a:latin typeface="隶书" pitchFamily="49" charset="-122"/>
                <a:ea typeface="楷体_GB2312" pitchFamily="49" charset="-122"/>
              </a:rPr>
              <a:t>《</a:t>
            </a:r>
            <a:r>
              <a:rPr lang="zh-CN" altLang="en-US" sz="2400" dirty="0">
                <a:ea typeface="楷体_GB2312" pitchFamily="49" charset="-122"/>
              </a:rPr>
              <a:t>关于我国古代经济重心南移的研究与思考</a:t>
            </a:r>
            <a:r>
              <a:rPr lang="en-US" altLang="zh-CN" sz="2400" dirty="0">
                <a:latin typeface="隶书" pitchFamily="49" charset="-122"/>
                <a:ea typeface="楷体_GB2312" pitchFamily="49" charset="-122"/>
              </a:rPr>
              <a:t>》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8429" y="579083"/>
            <a:ext cx="5604621" cy="732407"/>
            <a:chOff x="1590764" y="2899202"/>
            <a:chExt cx="5470356" cy="732407"/>
          </a:xfrm>
        </p:grpSpPr>
        <p:sp>
          <p:nvSpPr>
            <p:cNvPr id="6" name="AutoShape 15"/>
            <p:cNvSpPr>
              <a:spLocks noChangeArrowheads="1"/>
            </p:cNvSpPr>
            <p:nvPr/>
          </p:nvSpPr>
          <p:spPr bwMode="gray">
            <a:xfrm>
              <a:off x="1590764" y="2945809"/>
              <a:ext cx="685800" cy="685800"/>
            </a:xfrm>
            <a:prstGeom prst="diamond">
              <a:avLst/>
            </a:prstGeom>
            <a:solidFill>
              <a:srgbClr val="00999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Text Box 16"/>
            <p:cNvSpPr txBox="1">
              <a:spLocks noChangeArrowheads="1"/>
            </p:cNvSpPr>
            <p:nvPr/>
          </p:nvSpPr>
          <p:spPr bwMode="gray">
            <a:xfrm>
              <a:off x="2266959" y="2899202"/>
              <a:ext cx="4794161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经济重心南移时间</a:t>
              </a:r>
              <a:endPara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 Box 17"/>
            <p:cNvSpPr txBox="1">
              <a:spLocks noChangeArrowheads="1"/>
            </p:cNvSpPr>
            <p:nvPr/>
          </p:nvSpPr>
          <p:spPr bwMode="gray">
            <a:xfrm>
              <a:off x="1758072" y="3057881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</p:grp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2189587" y="1322028"/>
            <a:ext cx="4525100" cy="45719"/>
          </a:xfrm>
          <a:prstGeom prst="line">
            <a:avLst/>
          </a:prstGeom>
          <a:noFill/>
          <a:ln w="34925" cap="rnd">
            <a:solidFill>
              <a:schemeClr val="tx1"/>
            </a:solidFill>
            <a:prstDash val="sysDot"/>
            <a:round/>
            <a:headEnd/>
            <a:tailEnd type="diamond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249510" y="1620790"/>
            <a:ext cx="7345363" cy="2592387"/>
          </a:xfrm>
          <a:prstGeom prst="roundRect">
            <a:avLst>
              <a:gd name="adj" fmla="val 16667"/>
            </a:avLst>
          </a:prstGeom>
          <a:solidFill>
            <a:srgbClr val="FFFF00">
              <a:alpha val="32941"/>
            </a:srgbClr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694954" y="1767481"/>
            <a:ext cx="67691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今天，我国的经济重心在南方。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但历史上，经济重心却长期位于北方。比如我们形容北方的黄河为</a:t>
            </a:r>
            <a:r>
              <a:rPr lang="zh-CN" altLang="en-US" sz="3600" dirty="0">
                <a:ea typeface="楷体_GB2312" pitchFamily="49" charset="-122"/>
              </a:rPr>
              <a:t>“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母亲河</a:t>
            </a:r>
            <a:r>
              <a:rPr lang="zh-CN" altLang="en-US" sz="3600" dirty="0">
                <a:ea typeface="楷体_GB2312" pitchFamily="49" charset="-122"/>
              </a:rPr>
              <a:t>”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。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2388903" y="4734850"/>
            <a:ext cx="7150881" cy="1152525"/>
          </a:xfrm>
          <a:prstGeom prst="wedgeRoundRectCallout">
            <a:avLst>
              <a:gd name="adj1" fmla="val -18750"/>
              <a:gd name="adj2" fmla="val -102065"/>
              <a:gd name="adj3" fmla="val 16667"/>
            </a:avLst>
          </a:prstGeom>
          <a:solidFill>
            <a:srgbClr val="F5DF8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800" b="1"/>
          </a:p>
          <a:p>
            <a:pPr>
              <a:defRPr/>
            </a:pPr>
            <a:endParaRPr lang="zh-CN" altLang="en-US" sz="2800" b="1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665059" y="4860880"/>
            <a:ext cx="6533534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祖国早期的文明成就、经济活动主要位于北方黄河流域。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1023</Words>
  <Application>WPS 演示</Application>
  <PresentationFormat>自定义</PresentationFormat>
  <Paragraphs>104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Lenovo</cp:lastModifiedBy>
  <cp:revision>36</cp:revision>
  <dcterms:created xsi:type="dcterms:W3CDTF">2017-06-05T01:52:00Z</dcterms:created>
  <dcterms:modified xsi:type="dcterms:W3CDTF">2017-08-19T17:08:20Z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